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5143500" cx="9144000"/>
  <p:notesSz cx="6858000" cy="9144000"/>
  <p:embeddedFontLst>
    <p:embeddedFont>
      <p:font typeface="Poppins"/>
      <p:regular r:id="rId52"/>
      <p:bold r:id="rId53"/>
      <p:italic r:id="rId54"/>
      <p:boldItalic r:id="rId55"/>
    </p:embeddedFont>
    <p:embeddedFont>
      <p:font typeface="Poppins SemiBold"/>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Poppins-bold.fntdata"/><Relationship Id="rId52" Type="http://schemas.openxmlformats.org/officeDocument/2006/relationships/font" Target="fonts/Poppins-regular.fntdata"/><Relationship Id="rId11" Type="http://schemas.openxmlformats.org/officeDocument/2006/relationships/slide" Target="slides/slide7.xml"/><Relationship Id="rId55" Type="http://schemas.openxmlformats.org/officeDocument/2006/relationships/font" Target="fonts/Poppins-boldItalic.fntdata"/><Relationship Id="rId10" Type="http://schemas.openxmlformats.org/officeDocument/2006/relationships/slide" Target="slides/slide6.xml"/><Relationship Id="rId54" Type="http://schemas.openxmlformats.org/officeDocument/2006/relationships/font" Target="fonts/Poppins-italic.fntdata"/><Relationship Id="rId13" Type="http://schemas.openxmlformats.org/officeDocument/2006/relationships/slide" Target="slides/slide9.xml"/><Relationship Id="rId57" Type="http://schemas.openxmlformats.org/officeDocument/2006/relationships/font" Target="fonts/PoppinsSemiBold-bold.fntdata"/><Relationship Id="rId12" Type="http://schemas.openxmlformats.org/officeDocument/2006/relationships/slide" Target="slides/slide8.xml"/><Relationship Id="rId56" Type="http://schemas.openxmlformats.org/officeDocument/2006/relationships/font" Target="fonts/PoppinsSemiBold-regular.fntdata"/><Relationship Id="rId15" Type="http://schemas.openxmlformats.org/officeDocument/2006/relationships/slide" Target="slides/slide11.xml"/><Relationship Id="rId59" Type="http://schemas.openxmlformats.org/officeDocument/2006/relationships/font" Target="fonts/PoppinsSemiBold-boldItalic.fntdata"/><Relationship Id="rId14" Type="http://schemas.openxmlformats.org/officeDocument/2006/relationships/slide" Target="slides/slide10.xml"/><Relationship Id="rId58" Type="http://schemas.openxmlformats.org/officeDocument/2006/relationships/font" Target="fonts/PoppinsSemi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aa63fc064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3aa63fc0647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aa63fc06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3aa63fc064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aa63fc064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3aa63fc0647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ad05c8db6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ad05c8db68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aa63fc064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aa63fc0647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aa63fc064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aa63fc0647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abc8d089fd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3abc8d089fd_0_3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aa63fc064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Mention that some signals are both producer and consumer</a:t>
            </a:r>
            <a:endParaRPr/>
          </a:p>
        </p:txBody>
      </p:sp>
      <p:sp>
        <p:nvSpPr>
          <p:cNvPr id="160" name="Google Shape;160;g3aa63fc0647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abc8d089f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3abc8d089fd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abc8d089f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3abc8d089fd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ad05c8db6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3ad05c8db68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abc8d089f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abc8d089fd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abc8d089f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abc8d089fd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abc8d089f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3abc8d089fd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abc8d089f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3abc8d089fd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abc8d089fd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abc8d089fd_0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abc8d089fd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3abc8d089fd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abc8d089f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3abc8d089fd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abc8d089f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3abc8d089fd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abc8d089fd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3abc8d089fd_0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abc8d089fd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3abc8d089fd_0_2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a9a34af7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3a9a34af71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abc8d089fd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3abc8d089fd_0_2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abc8d089fd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3abc8d089fd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abc8d089fd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3abc8d089fd_0_3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abc8d089fd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3abc8d089fd_0_3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abc8d089fd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3abc8d089fd_0_3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abc8d089fd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3abc8d089fd_0_3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abc8d089fd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Highlight how you’d still have the stale value in C2 bringing you to the next topic.</a:t>
            </a:r>
            <a:endParaRPr/>
          </a:p>
        </p:txBody>
      </p:sp>
      <p:sp>
        <p:nvSpPr>
          <p:cNvPr id="522" name="Google Shape;522;g3abc8d089fd_0_4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abc8d089f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3abc8d089fd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abc8d089f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3abc8d089fd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abc8d089fd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3abc8d089fd_0_3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abc8d089f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3abc8d089fd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ad05c8db6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3ad05c8db6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ad05c8db6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While this has just shown how it works for the template, it works almost exactly the same for effect and other live signals.</a:t>
            </a:r>
            <a:endParaRPr/>
          </a:p>
        </p:txBody>
      </p:sp>
      <p:sp>
        <p:nvSpPr>
          <p:cNvPr id="586" name="Google Shape;586;g3ad05c8db68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aa63fc064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3aa63fc0647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ad05c8db6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3ad05c8db68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3ad05c8db6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3ad05c8db68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416d9445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3416d94457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39bbfa251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339bbfa2511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abc8d089fd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3abc8d089fd_0_3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abc8d089fd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3abc8d089fd_0_3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abc8d089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3abc8d089f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abc8d089f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3abc8d089fd_0_3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aa63fc064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Distinguish between WritableSignal and Signal. Also that all signals can be passed an additional object containing an equality function and a debugName. In the end, set and update both call the same function</a:t>
            </a:r>
            <a:endParaRPr/>
          </a:p>
        </p:txBody>
      </p:sp>
      <p:sp>
        <p:nvSpPr>
          <p:cNvPr id="105" name="Google Shape;105;g3aa63fc0647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page" showMasterSp="0">
  <p:cSld name="Titlepage">
    <p:spTree>
      <p:nvGrpSpPr>
        <p:cNvPr id="10" name="Shape 10"/>
        <p:cNvGrpSpPr/>
        <p:nvPr/>
      </p:nvGrpSpPr>
      <p:grpSpPr>
        <a:xfrm>
          <a:off x="0" y="0"/>
          <a:ext cx="0" cy="0"/>
          <a:chOff x="0" y="0"/>
          <a:chExt cx="0" cy="0"/>
        </a:xfrm>
      </p:grpSpPr>
      <p:sp>
        <p:nvSpPr>
          <p:cNvPr id="11" name="Google Shape;11;p2"/>
          <p:cNvSpPr txBox="1"/>
          <p:nvPr>
            <p:ph type="title"/>
          </p:nvPr>
        </p:nvSpPr>
        <p:spPr>
          <a:xfrm>
            <a:off x="305992" y="1767943"/>
            <a:ext cx="4266009" cy="923330"/>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SzPts val="4400"/>
              <a:buNone/>
              <a:defRPr b="1" i="0" sz="3000">
                <a:solidFill>
                  <a:schemeClr val="lt1"/>
                </a:solidFill>
                <a:latin typeface="Poppins SemiBold"/>
                <a:ea typeface="Poppins SemiBold"/>
                <a:cs typeface="Poppins SemiBold"/>
                <a:sym typeface="Poppins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2"/>
          <p:cNvSpPr txBox="1"/>
          <p:nvPr>
            <p:ph idx="1" type="body"/>
          </p:nvPr>
        </p:nvSpPr>
        <p:spPr>
          <a:xfrm>
            <a:off x="305992" y="4013900"/>
            <a:ext cx="4266009" cy="18466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200"/>
              <a:buNone/>
              <a:defRPr sz="1200">
                <a:latin typeface="Poppins"/>
                <a:ea typeface="Poppins"/>
                <a:cs typeface="Poppins"/>
                <a:sym typeface="Poppi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 name="Google Shape;13;p2"/>
          <p:cNvSpPr txBox="1"/>
          <p:nvPr>
            <p:ph idx="2" type="body"/>
          </p:nvPr>
        </p:nvSpPr>
        <p:spPr>
          <a:xfrm>
            <a:off x="305992" y="4252091"/>
            <a:ext cx="4266009" cy="18466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200"/>
              <a:buNone/>
              <a:defRPr sz="1200">
                <a:latin typeface="Poppins"/>
                <a:ea typeface="Poppins"/>
                <a:cs typeface="Poppins"/>
                <a:sym typeface="Poppi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3" type="body"/>
          </p:nvPr>
        </p:nvSpPr>
        <p:spPr>
          <a:xfrm>
            <a:off x="305991" y="2808542"/>
            <a:ext cx="4266011" cy="246221"/>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chemeClr val="accent1"/>
              </a:buClr>
              <a:buSzPts val="2000"/>
              <a:buFont typeface="Arial"/>
              <a:buNone/>
              <a:defRPr sz="16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SzPts val="1800"/>
              <a:buChar char="•"/>
              <a:defRPr>
                <a:solidFill>
                  <a:schemeClr val="lt1"/>
                </a:solidFill>
              </a:defRPr>
            </a:lvl2pPr>
            <a:lvl3pPr indent="-330200" lvl="2" marL="1371600" algn="l">
              <a:lnSpc>
                <a:spcPct val="90000"/>
              </a:lnSpc>
              <a:spcBef>
                <a:spcPts val="500"/>
              </a:spcBef>
              <a:spcAft>
                <a:spcPts val="0"/>
              </a:spcAft>
              <a:buSzPts val="1600"/>
              <a:buChar char="•"/>
              <a:defRPr>
                <a:solidFill>
                  <a:schemeClr val="lt1"/>
                </a:solidFill>
              </a:defRPr>
            </a:lvl3pPr>
            <a:lvl4pPr indent="-317500" lvl="3" marL="1828800" algn="l">
              <a:lnSpc>
                <a:spcPct val="90000"/>
              </a:lnSpc>
              <a:spcBef>
                <a:spcPts val="500"/>
              </a:spcBef>
              <a:spcAft>
                <a:spcPts val="0"/>
              </a:spcAft>
              <a:buSzPts val="1400"/>
              <a:buChar char="•"/>
              <a:defRPr>
                <a:solidFill>
                  <a:schemeClr val="lt1"/>
                </a:solidFill>
              </a:defRPr>
            </a:lvl4pPr>
            <a:lvl5pPr indent="-304800" lvl="4" marL="2286000" algn="l">
              <a:lnSpc>
                <a:spcPct val="90000"/>
              </a:lnSpc>
              <a:spcBef>
                <a:spcPts val="50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Ein Bild, das Zeichnung enthält.&#10;&#10;Automatisch generierte Beschreibung" id="15" name="Google Shape;15;p2"/>
          <p:cNvPicPr preferRelativeResize="0"/>
          <p:nvPr/>
        </p:nvPicPr>
        <p:blipFill rotWithShape="1">
          <a:blip r:embed="rId2">
            <a:alphaModFix/>
          </a:blip>
          <a:srcRect b="0" l="0" r="0" t="0"/>
          <a:stretch/>
        </p:blipFill>
        <p:spPr>
          <a:xfrm>
            <a:off x="305992" y="276677"/>
            <a:ext cx="1382315" cy="580574"/>
          </a:xfrm>
          <a:prstGeom prst="rect">
            <a:avLst/>
          </a:prstGeom>
          <a:noFill/>
          <a:ln>
            <a:noFill/>
          </a:ln>
        </p:spPr>
      </p:pic>
    </p:spTree>
  </p:cSld>
  <p:clrMapOvr>
    <a:masterClrMapping/>
  </p:clrMapOvr>
  <p:extLst>
    <p:ext uri="{DCECCB84-F9BA-43D5-87BE-67443E8EF086}">
      <p15:sldGuideLst>
        <p15:guide id="1" pos="2880">
          <p15:clr>
            <a:srgbClr val="F26B43"/>
          </p15:clr>
        </p15:guide>
        <p15:guide id="2" pos="3050">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black">
  <p:cSld name="Chapter slide black">
    <p:spTree>
      <p:nvGrpSpPr>
        <p:cNvPr id="16" name="Shape 16"/>
        <p:cNvGrpSpPr/>
        <p:nvPr/>
      </p:nvGrpSpPr>
      <p:grpSpPr>
        <a:xfrm>
          <a:off x="0" y="0"/>
          <a:ext cx="0" cy="0"/>
          <a:chOff x="0" y="0"/>
          <a:chExt cx="0" cy="0"/>
        </a:xfrm>
      </p:grpSpPr>
      <p:sp>
        <p:nvSpPr>
          <p:cNvPr id="17" name="Google Shape;17;p3"/>
          <p:cNvSpPr txBox="1"/>
          <p:nvPr>
            <p:ph type="title"/>
          </p:nvPr>
        </p:nvSpPr>
        <p:spPr>
          <a:xfrm>
            <a:off x="305991" y="2294751"/>
            <a:ext cx="8532019" cy="55399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2" type="sldNum"/>
          </p:nvPr>
        </p:nvSpPr>
        <p:spPr>
          <a:xfrm>
            <a:off x="6780610" y="4870571"/>
            <a:ext cx="2057400" cy="123111"/>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white">
  <p:cSld name="Only Title white">
    <p:bg>
      <p:bgPr>
        <a:solidFill>
          <a:schemeClr val="lt1"/>
        </a:solidFill>
      </p:bgPr>
    </p:bg>
    <p:spTree>
      <p:nvGrpSpPr>
        <p:cNvPr id="19" name="Shape 19"/>
        <p:cNvGrpSpPr/>
        <p:nvPr/>
      </p:nvGrpSpPr>
      <p:grpSpPr>
        <a:xfrm>
          <a:off x="0" y="0"/>
          <a:ext cx="0" cy="0"/>
          <a:chOff x="0" y="0"/>
          <a:chExt cx="0" cy="0"/>
        </a:xfrm>
      </p:grpSpPr>
      <p:sp>
        <p:nvSpPr>
          <p:cNvPr id="20" name="Google Shape;20;p4"/>
          <p:cNvSpPr txBox="1"/>
          <p:nvPr>
            <p:ph idx="12" type="sldNum"/>
          </p:nvPr>
        </p:nvSpPr>
        <p:spPr>
          <a:xfrm>
            <a:off x="6780610" y="4870571"/>
            <a:ext cx="2057400" cy="123111"/>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1pPr>
            <a:lvl2pPr indent="0" lvl="1"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2pPr>
            <a:lvl3pPr indent="0" lvl="2"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3pPr>
            <a:lvl4pPr indent="0" lvl="3"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4pPr>
            <a:lvl5pPr indent="0" lvl="4"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5pPr>
            <a:lvl6pPr indent="0" lvl="5"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6pPr>
            <a:lvl7pPr indent="0" lvl="6"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7pPr>
            <a:lvl8pPr indent="0" lvl="7"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8pPr>
            <a:lvl9pPr indent="0" lvl="8"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4"/>
          <p:cNvPicPr preferRelativeResize="0"/>
          <p:nvPr/>
        </p:nvPicPr>
        <p:blipFill rotWithShape="1">
          <a:blip r:embed="rId2">
            <a:alphaModFix/>
          </a:blip>
          <a:srcRect b="0" l="0" r="0" t="0"/>
          <a:stretch/>
        </p:blipFill>
        <p:spPr>
          <a:xfrm>
            <a:off x="8428312" y="265252"/>
            <a:ext cx="420413" cy="447620"/>
          </a:xfrm>
          <a:prstGeom prst="rect">
            <a:avLst/>
          </a:prstGeom>
          <a:noFill/>
          <a:ln>
            <a:noFill/>
          </a:ln>
        </p:spPr>
      </p:pic>
      <p:sp>
        <p:nvSpPr>
          <p:cNvPr id="22" name="Google Shape;22;p4"/>
          <p:cNvSpPr txBox="1"/>
          <p:nvPr>
            <p:ph type="title"/>
          </p:nvPr>
        </p:nvSpPr>
        <p:spPr>
          <a:xfrm>
            <a:off x="305991" y="277728"/>
            <a:ext cx="7945381" cy="24622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howMasterSp="0">
  <p:cSld name="Thank you.">
    <p:spTree>
      <p:nvGrpSpPr>
        <p:cNvPr id="23" name="Shape 23"/>
        <p:cNvGrpSpPr/>
        <p:nvPr/>
      </p:nvGrpSpPr>
      <p:grpSpPr>
        <a:xfrm>
          <a:off x="0" y="0"/>
          <a:ext cx="0" cy="0"/>
          <a:chOff x="0" y="0"/>
          <a:chExt cx="0" cy="0"/>
        </a:xfrm>
      </p:grpSpPr>
      <p:sp>
        <p:nvSpPr>
          <p:cNvPr id="24" name="Google Shape;24;p5"/>
          <p:cNvSpPr txBox="1"/>
          <p:nvPr>
            <p:ph type="title"/>
          </p:nvPr>
        </p:nvSpPr>
        <p:spPr>
          <a:xfrm>
            <a:off x="305991" y="2735036"/>
            <a:ext cx="8532019" cy="553998"/>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5" name="Google Shape;25;p5"/>
          <p:cNvPicPr preferRelativeResize="0"/>
          <p:nvPr/>
        </p:nvPicPr>
        <p:blipFill rotWithShape="1">
          <a:blip r:embed="rId2">
            <a:alphaModFix/>
          </a:blip>
          <a:srcRect b="0" l="0" r="0" t="0"/>
          <a:stretch/>
        </p:blipFill>
        <p:spPr>
          <a:xfrm>
            <a:off x="4223657" y="1825961"/>
            <a:ext cx="696687" cy="7417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page white" showMasterSp="0">
  <p:cSld name="Titlepage white">
    <p:bg>
      <p:bgPr>
        <a:solidFill>
          <a:schemeClr val="lt1"/>
        </a:solidFill>
      </p:bgPr>
    </p:bg>
    <p:spTree>
      <p:nvGrpSpPr>
        <p:cNvPr id="26" name="Shape 26"/>
        <p:cNvGrpSpPr/>
        <p:nvPr/>
      </p:nvGrpSpPr>
      <p:grpSpPr>
        <a:xfrm>
          <a:off x="0" y="0"/>
          <a:ext cx="0" cy="0"/>
          <a:chOff x="0" y="0"/>
          <a:chExt cx="0" cy="0"/>
        </a:xfrm>
      </p:grpSpPr>
      <p:sp>
        <p:nvSpPr>
          <p:cNvPr id="27" name="Google Shape;27;p6"/>
          <p:cNvSpPr txBox="1"/>
          <p:nvPr>
            <p:ph type="title"/>
          </p:nvPr>
        </p:nvSpPr>
        <p:spPr>
          <a:xfrm>
            <a:off x="306016" y="1767943"/>
            <a:ext cx="4265985" cy="923330"/>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SzPts val="4400"/>
              <a:buNone/>
              <a:defRPr b="1" i="0" sz="30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 type="body"/>
          </p:nvPr>
        </p:nvSpPr>
        <p:spPr>
          <a:xfrm>
            <a:off x="305992" y="4013900"/>
            <a:ext cx="4266009" cy="18466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200"/>
              <a:buNone/>
              <a:defRPr sz="1200">
                <a:solidFill>
                  <a:schemeClr val="dk1"/>
                </a:solidFill>
                <a:latin typeface="Poppins"/>
                <a:ea typeface="Poppins"/>
                <a:cs typeface="Poppins"/>
                <a:sym typeface="Poppi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6"/>
          <p:cNvSpPr txBox="1"/>
          <p:nvPr>
            <p:ph idx="2" type="body"/>
          </p:nvPr>
        </p:nvSpPr>
        <p:spPr>
          <a:xfrm>
            <a:off x="305992" y="4252091"/>
            <a:ext cx="4266009" cy="18466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200"/>
              <a:buNone/>
              <a:defRPr sz="1200">
                <a:solidFill>
                  <a:schemeClr val="dk1"/>
                </a:solidFill>
                <a:latin typeface="Poppins"/>
                <a:ea typeface="Poppins"/>
                <a:cs typeface="Poppins"/>
                <a:sym typeface="Poppi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6"/>
          <p:cNvSpPr txBox="1"/>
          <p:nvPr>
            <p:ph idx="3" type="body"/>
          </p:nvPr>
        </p:nvSpPr>
        <p:spPr>
          <a:xfrm>
            <a:off x="306017" y="2808542"/>
            <a:ext cx="4265985" cy="246221"/>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chemeClr val="accent1"/>
              </a:buClr>
              <a:buSzPts val="2000"/>
              <a:buFont typeface="Arial"/>
              <a:buNone/>
              <a:defRPr sz="1600">
                <a:solidFill>
                  <a:schemeClr val="dk1"/>
                </a:solidFill>
                <a:latin typeface="Poppins"/>
                <a:ea typeface="Poppins"/>
                <a:cs typeface="Poppins"/>
                <a:sym typeface="Poppins"/>
              </a:defRPr>
            </a:lvl1pPr>
            <a:lvl2pPr indent="-342900" lvl="1" marL="914400" algn="l">
              <a:lnSpc>
                <a:spcPct val="90000"/>
              </a:lnSpc>
              <a:spcBef>
                <a:spcPts val="500"/>
              </a:spcBef>
              <a:spcAft>
                <a:spcPts val="0"/>
              </a:spcAft>
              <a:buSzPts val="1800"/>
              <a:buChar char="•"/>
              <a:defRPr>
                <a:solidFill>
                  <a:schemeClr val="lt1"/>
                </a:solidFill>
              </a:defRPr>
            </a:lvl2pPr>
            <a:lvl3pPr indent="-330200" lvl="2" marL="1371600" algn="l">
              <a:lnSpc>
                <a:spcPct val="90000"/>
              </a:lnSpc>
              <a:spcBef>
                <a:spcPts val="500"/>
              </a:spcBef>
              <a:spcAft>
                <a:spcPts val="0"/>
              </a:spcAft>
              <a:buSzPts val="1600"/>
              <a:buChar char="•"/>
              <a:defRPr>
                <a:solidFill>
                  <a:schemeClr val="lt1"/>
                </a:solidFill>
              </a:defRPr>
            </a:lvl3pPr>
            <a:lvl4pPr indent="-317500" lvl="3" marL="1828800" algn="l">
              <a:lnSpc>
                <a:spcPct val="90000"/>
              </a:lnSpc>
              <a:spcBef>
                <a:spcPts val="500"/>
              </a:spcBef>
              <a:spcAft>
                <a:spcPts val="0"/>
              </a:spcAft>
              <a:buSzPts val="1400"/>
              <a:buChar char="•"/>
              <a:defRPr>
                <a:solidFill>
                  <a:schemeClr val="lt1"/>
                </a:solidFill>
              </a:defRPr>
            </a:lvl4pPr>
            <a:lvl5pPr indent="-304800" lvl="4" marL="2286000" algn="l">
              <a:lnSpc>
                <a:spcPct val="90000"/>
              </a:lnSpc>
              <a:spcBef>
                <a:spcPts val="50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Ein Bild, das Zeichnung enthält.&#10;&#10;Automatisch generierte Beschreibung" id="31" name="Google Shape;31;p6"/>
          <p:cNvPicPr preferRelativeResize="0"/>
          <p:nvPr/>
        </p:nvPicPr>
        <p:blipFill rotWithShape="1">
          <a:blip r:embed="rId2">
            <a:alphaModFix/>
          </a:blip>
          <a:srcRect b="0" l="0" r="0" t="0"/>
          <a:stretch/>
        </p:blipFill>
        <p:spPr>
          <a:xfrm>
            <a:off x="305992" y="276677"/>
            <a:ext cx="1382315" cy="580574"/>
          </a:xfrm>
          <a:prstGeom prst="rect">
            <a:avLst/>
          </a:prstGeom>
          <a:noFill/>
          <a:ln>
            <a:noFill/>
          </a:ln>
        </p:spPr>
      </p:pic>
    </p:spTree>
  </p:cSld>
  <p:clrMapOvr>
    <a:masterClrMapping/>
  </p:clrMapOvr>
  <p:extLst>
    <p:ext uri="{DCECCB84-F9BA-43D5-87BE-67443E8EF086}">
      <p15:sldGuideLst>
        <p15:guide id="1" pos="2880">
          <p15:clr>
            <a:srgbClr val="F26B43"/>
          </p15:clr>
        </p15:guide>
        <p15:guide id="2" pos="305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page with graphic" showMasterSp="0">
  <p:cSld name="Titlepage with graphic">
    <p:spTree>
      <p:nvGrpSpPr>
        <p:cNvPr id="32" name="Shape 32"/>
        <p:cNvGrpSpPr/>
        <p:nvPr/>
      </p:nvGrpSpPr>
      <p:grpSpPr>
        <a:xfrm>
          <a:off x="0" y="0"/>
          <a:ext cx="0" cy="0"/>
          <a:chOff x="0" y="0"/>
          <a:chExt cx="0" cy="0"/>
        </a:xfrm>
      </p:grpSpPr>
      <p:sp>
        <p:nvSpPr>
          <p:cNvPr id="33" name="Google Shape;33;p7"/>
          <p:cNvSpPr txBox="1"/>
          <p:nvPr>
            <p:ph type="title"/>
          </p:nvPr>
        </p:nvSpPr>
        <p:spPr>
          <a:xfrm>
            <a:off x="305992" y="1767943"/>
            <a:ext cx="4266009" cy="923330"/>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SzPts val="4400"/>
              <a:buNone/>
              <a:defRPr b="1" i="0" sz="3000">
                <a:solidFill>
                  <a:schemeClr val="lt1"/>
                </a:solidFill>
                <a:latin typeface="Poppins SemiBold"/>
                <a:ea typeface="Poppins SemiBold"/>
                <a:cs typeface="Poppins SemiBold"/>
                <a:sym typeface="Poppins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 type="body"/>
          </p:nvPr>
        </p:nvSpPr>
        <p:spPr>
          <a:xfrm>
            <a:off x="305992" y="4013900"/>
            <a:ext cx="4271717" cy="18466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200"/>
              <a:buNone/>
              <a:defRPr sz="1200">
                <a:latin typeface="Poppins"/>
                <a:ea typeface="Poppins"/>
                <a:cs typeface="Poppins"/>
                <a:sym typeface="Poppi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7"/>
          <p:cNvSpPr txBox="1"/>
          <p:nvPr>
            <p:ph idx="2" type="body"/>
          </p:nvPr>
        </p:nvSpPr>
        <p:spPr>
          <a:xfrm>
            <a:off x="305992" y="4252091"/>
            <a:ext cx="4271717" cy="18466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200"/>
              <a:buNone/>
              <a:defRPr sz="1200">
                <a:latin typeface="Poppins"/>
                <a:ea typeface="Poppins"/>
                <a:cs typeface="Poppins"/>
                <a:sym typeface="Poppi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
          <p:cNvSpPr txBox="1"/>
          <p:nvPr>
            <p:ph idx="3" type="body"/>
          </p:nvPr>
        </p:nvSpPr>
        <p:spPr>
          <a:xfrm>
            <a:off x="305993" y="2808542"/>
            <a:ext cx="4266009" cy="246221"/>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chemeClr val="accent1"/>
              </a:buClr>
              <a:buSzPts val="2000"/>
              <a:buFont typeface="Arial"/>
              <a:buNone/>
              <a:defRPr sz="16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SzPts val="1800"/>
              <a:buChar char="•"/>
              <a:defRPr>
                <a:solidFill>
                  <a:schemeClr val="lt1"/>
                </a:solidFill>
              </a:defRPr>
            </a:lvl2pPr>
            <a:lvl3pPr indent="-330200" lvl="2" marL="1371600" algn="l">
              <a:lnSpc>
                <a:spcPct val="90000"/>
              </a:lnSpc>
              <a:spcBef>
                <a:spcPts val="500"/>
              </a:spcBef>
              <a:spcAft>
                <a:spcPts val="0"/>
              </a:spcAft>
              <a:buSzPts val="1600"/>
              <a:buChar char="•"/>
              <a:defRPr>
                <a:solidFill>
                  <a:schemeClr val="lt1"/>
                </a:solidFill>
              </a:defRPr>
            </a:lvl3pPr>
            <a:lvl4pPr indent="-317500" lvl="3" marL="1828800" algn="l">
              <a:lnSpc>
                <a:spcPct val="90000"/>
              </a:lnSpc>
              <a:spcBef>
                <a:spcPts val="500"/>
              </a:spcBef>
              <a:spcAft>
                <a:spcPts val="0"/>
              </a:spcAft>
              <a:buSzPts val="1400"/>
              <a:buChar char="•"/>
              <a:defRPr>
                <a:solidFill>
                  <a:schemeClr val="lt1"/>
                </a:solidFill>
              </a:defRPr>
            </a:lvl4pPr>
            <a:lvl5pPr indent="-304800" lvl="4" marL="2286000" algn="l">
              <a:lnSpc>
                <a:spcPct val="90000"/>
              </a:lnSpc>
              <a:spcBef>
                <a:spcPts val="50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Ein Bild, das Zeichnung enthält.&#10;&#10;Automatisch generierte Beschreibung" id="37" name="Google Shape;37;p7"/>
          <p:cNvPicPr preferRelativeResize="0"/>
          <p:nvPr/>
        </p:nvPicPr>
        <p:blipFill rotWithShape="1">
          <a:blip r:embed="rId2">
            <a:alphaModFix/>
          </a:blip>
          <a:srcRect b="0" l="0" r="0" t="0"/>
          <a:stretch/>
        </p:blipFill>
        <p:spPr>
          <a:xfrm>
            <a:off x="305992" y="276677"/>
            <a:ext cx="1382315" cy="580574"/>
          </a:xfrm>
          <a:prstGeom prst="rect">
            <a:avLst/>
          </a:prstGeom>
          <a:noFill/>
          <a:ln>
            <a:noFill/>
          </a:ln>
        </p:spPr>
      </p:pic>
      <p:sp>
        <p:nvSpPr>
          <p:cNvPr id="38" name="Google Shape;38;p7"/>
          <p:cNvSpPr/>
          <p:nvPr>
            <p:ph idx="4" type="pic"/>
          </p:nvPr>
        </p:nvSpPr>
        <p:spPr>
          <a:xfrm>
            <a:off x="4842273" y="0"/>
            <a:ext cx="4301728" cy="5143500"/>
          </a:xfrm>
          <a:prstGeom prst="rect">
            <a:avLst/>
          </a:prstGeom>
          <a:noFill/>
          <a:ln>
            <a:noFill/>
          </a:ln>
        </p:spPr>
      </p:sp>
    </p:spTree>
  </p:cSld>
  <p:clrMapOvr>
    <a:masterClrMapping/>
  </p:clrMapOvr>
  <p:extLst>
    <p:ext uri="{DCECCB84-F9BA-43D5-87BE-67443E8EF086}">
      <p15:sldGuideLst>
        <p15:guide id="1" pos="2880">
          <p15:clr>
            <a:srgbClr val="F26B43"/>
          </p15:clr>
        </p15:guide>
        <p15:guide id="2" pos="305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slide white">
  <p:cSld name="Chapterslide white">
    <p:bg>
      <p:bgPr>
        <a:solidFill>
          <a:schemeClr val="lt1"/>
        </a:solidFill>
      </p:bgPr>
    </p:bg>
    <p:spTree>
      <p:nvGrpSpPr>
        <p:cNvPr id="39" name="Shape 39"/>
        <p:cNvGrpSpPr/>
        <p:nvPr/>
      </p:nvGrpSpPr>
      <p:grpSpPr>
        <a:xfrm>
          <a:off x="0" y="0"/>
          <a:ext cx="0" cy="0"/>
          <a:chOff x="0" y="0"/>
          <a:chExt cx="0" cy="0"/>
        </a:xfrm>
      </p:grpSpPr>
      <p:sp>
        <p:nvSpPr>
          <p:cNvPr id="40" name="Google Shape;40;p8"/>
          <p:cNvSpPr txBox="1"/>
          <p:nvPr>
            <p:ph type="title"/>
          </p:nvPr>
        </p:nvSpPr>
        <p:spPr>
          <a:xfrm>
            <a:off x="305991" y="2294751"/>
            <a:ext cx="8532019" cy="553998"/>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SzPts val="1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8"/>
          <p:cNvSpPr txBox="1"/>
          <p:nvPr>
            <p:ph idx="12" type="sldNum"/>
          </p:nvPr>
        </p:nvSpPr>
        <p:spPr>
          <a:xfrm>
            <a:off x="6780610" y="4870571"/>
            <a:ext cx="2057400" cy="123111"/>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1pPr>
            <a:lvl2pPr indent="0" lvl="1"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2pPr>
            <a:lvl3pPr indent="0" lvl="2"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3pPr>
            <a:lvl4pPr indent="0" lvl="3"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4pPr>
            <a:lvl5pPr indent="0" lvl="4"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5pPr>
            <a:lvl6pPr indent="0" lvl="5"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6pPr>
            <a:lvl7pPr indent="0" lvl="6"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7pPr>
            <a:lvl8pPr indent="0" lvl="7"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8pPr>
            <a:lvl9pPr indent="0" lvl="8" marL="0" algn="r">
              <a:lnSpc>
                <a:spcPct val="100000"/>
              </a:lnSpc>
              <a:spcBef>
                <a:spcPts val="0"/>
              </a:spcBef>
              <a:spcAft>
                <a:spcPts val="0"/>
              </a:spcAft>
              <a:buNone/>
              <a:defRPr b="0" i="0" sz="800" u="none" cap="none" strike="noStrike">
                <a:solidFill>
                  <a:schemeClr val="dk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p8"/>
          <p:cNvPicPr preferRelativeResize="0"/>
          <p:nvPr/>
        </p:nvPicPr>
        <p:blipFill rotWithShape="1">
          <a:blip r:embed="rId2">
            <a:alphaModFix/>
          </a:blip>
          <a:srcRect b="0" l="0" r="0" t="0"/>
          <a:stretch/>
        </p:blipFill>
        <p:spPr>
          <a:xfrm>
            <a:off x="8428312" y="265252"/>
            <a:ext cx="420413" cy="4476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black">
  <p:cSld name="Only Title black">
    <p:spTree>
      <p:nvGrpSpPr>
        <p:cNvPr id="43" name="Shape 43"/>
        <p:cNvGrpSpPr/>
        <p:nvPr/>
      </p:nvGrpSpPr>
      <p:grpSpPr>
        <a:xfrm>
          <a:off x="0" y="0"/>
          <a:ext cx="0" cy="0"/>
          <a:chOff x="0" y="0"/>
          <a:chExt cx="0" cy="0"/>
        </a:xfrm>
      </p:grpSpPr>
      <p:sp>
        <p:nvSpPr>
          <p:cNvPr id="44" name="Google Shape;44;p9"/>
          <p:cNvSpPr txBox="1"/>
          <p:nvPr>
            <p:ph idx="12" type="sldNum"/>
          </p:nvPr>
        </p:nvSpPr>
        <p:spPr>
          <a:xfrm>
            <a:off x="6780610" y="4870571"/>
            <a:ext cx="2057400" cy="123111"/>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1pPr>
            <a:lvl2pPr indent="0" lvl="1" mar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2pPr>
            <a:lvl3pPr indent="0" lvl="2" mar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3pPr>
            <a:lvl4pPr indent="0" lvl="3" mar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4pPr>
            <a:lvl5pPr indent="0" lvl="4" mar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5pPr>
            <a:lvl6pPr indent="0" lvl="5" mar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6pPr>
            <a:lvl7pPr indent="0" lvl="6" mar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7pPr>
            <a:lvl8pPr indent="0" lvl="7" mar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8pPr>
            <a:lvl9pPr indent="0" lvl="8" mar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9"/>
          <p:cNvSpPr txBox="1"/>
          <p:nvPr>
            <p:ph type="title"/>
          </p:nvPr>
        </p:nvSpPr>
        <p:spPr>
          <a:xfrm>
            <a:off x="305991" y="277728"/>
            <a:ext cx="7945381" cy="24622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with details" showMasterSp="0">
  <p:cSld name="Thank you with details">
    <p:spTree>
      <p:nvGrpSpPr>
        <p:cNvPr id="46" name="Shape 46"/>
        <p:cNvGrpSpPr/>
        <p:nvPr/>
      </p:nvGrpSpPr>
      <p:grpSpPr>
        <a:xfrm>
          <a:off x="0" y="0"/>
          <a:ext cx="0" cy="0"/>
          <a:chOff x="0" y="0"/>
          <a:chExt cx="0" cy="0"/>
        </a:xfrm>
      </p:grpSpPr>
      <p:sp>
        <p:nvSpPr>
          <p:cNvPr id="47" name="Google Shape;47;p10"/>
          <p:cNvSpPr txBox="1"/>
          <p:nvPr>
            <p:ph type="title"/>
          </p:nvPr>
        </p:nvSpPr>
        <p:spPr>
          <a:xfrm>
            <a:off x="305992" y="2181038"/>
            <a:ext cx="4266009"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0"/>
          <p:cNvSpPr txBox="1"/>
          <p:nvPr>
            <p:ph idx="1" type="body"/>
          </p:nvPr>
        </p:nvSpPr>
        <p:spPr>
          <a:xfrm>
            <a:off x="305991" y="2874340"/>
            <a:ext cx="4266009"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200"/>
              <a:buNone/>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pic>
        <p:nvPicPr>
          <p:cNvPr descr="Ein Bild, das Zeichnung enthält.&#10;&#10;Automatisch generierte Beschreibung" id="49" name="Google Shape;49;p10"/>
          <p:cNvPicPr preferRelativeResize="0"/>
          <p:nvPr/>
        </p:nvPicPr>
        <p:blipFill rotWithShape="1">
          <a:blip r:embed="rId2">
            <a:alphaModFix/>
          </a:blip>
          <a:srcRect b="0" l="0" r="0" t="0"/>
          <a:stretch/>
        </p:blipFill>
        <p:spPr>
          <a:xfrm>
            <a:off x="305992" y="276677"/>
            <a:ext cx="1382315" cy="5805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8428312" y="265252"/>
            <a:ext cx="420413" cy="447620"/>
          </a:xfrm>
          <a:prstGeom prst="rect">
            <a:avLst/>
          </a:prstGeom>
          <a:noFill/>
          <a:ln>
            <a:noFill/>
          </a:ln>
        </p:spPr>
      </p:pic>
      <p:sp>
        <p:nvSpPr>
          <p:cNvPr id="7" name="Google Shape;7;p1"/>
          <p:cNvSpPr txBox="1"/>
          <p:nvPr>
            <p:ph type="title"/>
          </p:nvPr>
        </p:nvSpPr>
        <p:spPr>
          <a:xfrm>
            <a:off x="305991" y="277728"/>
            <a:ext cx="7945381" cy="246221"/>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SzPts val="1400"/>
              <a:buNone/>
              <a:defRPr b="1" i="0" sz="1600" u="none" cap="none" strike="noStrike">
                <a:solidFill>
                  <a:schemeClr val="lt1"/>
                </a:solidFill>
                <a:latin typeface="Poppins SemiBold"/>
                <a:ea typeface="Poppins SemiBold"/>
                <a:cs typeface="Poppins SemiBold"/>
                <a:sym typeface="Poppins SemiBold"/>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
          <p:cNvSpPr txBox="1"/>
          <p:nvPr>
            <p:ph idx="1" type="body"/>
          </p:nvPr>
        </p:nvSpPr>
        <p:spPr>
          <a:xfrm>
            <a:off x="305991" y="1059656"/>
            <a:ext cx="8532018" cy="3590925"/>
          </a:xfrm>
          <a:prstGeom prst="rect">
            <a:avLst/>
          </a:prstGeom>
          <a:noFill/>
          <a:ln>
            <a:noFill/>
          </a:ln>
        </p:spPr>
        <p:txBody>
          <a:bodyPr anchorCtr="0" anchor="t" bIns="0" lIns="0" spcFirstLastPara="1" rIns="0" wrap="square" tIns="0">
            <a:normAutofit/>
          </a:bodyPr>
          <a:lstStyle>
            <a:lvl1pPr indent="-304800" lvl="0" marL="4572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Poppins"/>
                <a:ea typeface="Poppins"/>
                <a:cs typeface="Poppins"/>
                <a:sym typeface="Poppins"/>
              </a:defRPr>
            </a:lvl1pPr>
            <a:lvl2pPr indent="-304800" lvl="1" marL="9144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Poppins"/>
                <a:ea typeface="Poppins"/>
                <a:cs typeface="Poppins"/>
                <a:sym typeface="Poppins"/>
              </a:defRPr>
            </a:lvl2pPr>
            <a:lvl3pPr indent="-304800" lvl="2" marL="13716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Poppins"/>
                <a:ea typeface="Poppins"/>
                <a:cs typeface="Poppins"/>
                <a:sym typeface="Poppins"/>
              </a:defRPr>
            </a:lvl3pPr>
            <a:lvl4pPr indent="-304800" lvl="3" marL="18288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Poppins"/>
                <a:ea typeface="Poppins"/>
                <a:cs typeface="Poppins"/>
                <a:sym typeface="Poppins"/>
              </a:defRPr>
            </a:lvl4pPr>
            <a:lvl5pPr indent="-304800" lvl="4" marL="2286000" marR="0" rtl="0" algn="l">
              <a:lnSpc>
                <a:spcPct val="100000"/>
              </a:lnSpc>
              <a:spcBef>
                <a:spcPts val="0"/>
              </a:spcBef>
              <a:spcAft>
                <a:spcPts val="0"/>
              </a:spcAft>
              <a:buClr>
                <a:schemeClr val="lt1"/>
              </a:buClr>
              <a:buSzPts val="1200"/>
              <a:buFont typeface="Arial"/>
              <a:buChar char="•"/>
              <a:defRPr b="0" i="0" sz="1200" u="none" cap="none" strike="noStrike">
                <a:solidFill>
                  <a:schemeClr val="lt1"/>
                </a:solidFill>
                <a:latin typeface="Poppins"/>
                <a:ea typeface="Poppins"/>
                <a:cs typeface="Poppins"/>
                <a:sym typeface="Poppins"/>
              </a:defRPr>
            </a:lvl5pPr>
            <a:lvl6pPr indent="-228600" lvl="5" marL="2743200" marR="0" rtl="0" algn="l">
              <a:lnSpc>
                <a:spcPct val="100000"/>
              </a:lnSpc>
              <a:spcBef>
                <a:spcPts val="0"/>
              </a:spcBef>
              <a:spcAft>
                <a:spcPts val="0"/>
              </a:spcAft>
              <a:buSzPts val="1400"/>
              <a:buNone/>
              <a:defRPr b="0" i="0" sz="1400" u="none" cap="none" strike="noStrike">
                <a:solidFill>
                  <a:schemeClr val="lt1"/>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 name="Google Shape;9;p1"/>
          <p:cNvSpPr txBox="1"/>
          <p:nvPr>
            <p:ph idx="12" type="sldNum"/>
          </p:nvPr>
        </p:nvSpPr>
        <p:spPr>
          <a:xfrm>
            <a:off x="6780610" y="4870571"/>
            <a:ext cx="2057400" cy="123111"/>
          </a:xfrm>
          <a:prstGeom prst="rect">
            <a:avLst/>
          </a:prstGeom>
          <a:noFill/>
          <a:ln>
            <a:noFill/>
          </a:ln>
        </p:spPr>
        <p:txBody>
          <a:bodyPr anchorCtr="0" anchor="ctr" bIns="0" lIns="0" spcFirstLastPara="1" rIns="0" wrap="square" tIns="0">
            <a:spAutoFit/>
          </a:bodyPr>
          <a:lstStyle>
            <a:lvl1pPr indent="0" lvl="0" marL="0" marR="0" rt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1pPr>
            <a:lvl2pPr indent="0" lvl="1" marL="0" marR="0" rt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2pPr>
            <a:lvl3pPr indent="0" lvl="2" marL="0" marR="0" rt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3pPr>
            <a:lvl4pPr indent="0" lvl="3" marL="0" marR="0" rt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4pPr>
            <a:lvl5pPr indent="0" lvl="4" marL="0" marR="0" rt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5pPr>
            <a:lvl6pPr indent="0" lvl="5" marL="0" marR="0" rt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6pPr>
            <a:lvl7pPr indent="0" lvl="6" marL="0" marR="0" rt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7pPr>
            <a:lvl8pPr indent="0" lvl="7" marL="0" marR="0" rt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8pPr>
            <a:lvl9pPr indent="0" lvl="8" marL="0" marR="0" rtl="0" algn="r">
              <a:lnSpc>
                <a:spcPct val="100000"/>
              </a:lnSpc>
              <a:spcBef>
                <a:spcPts val="0"/>
              </a:spcBef>
              <a:spcAft>
                <a:spcPts val="0"/>
              </a:spcAft>
              <a:buNone/>
              <a:defRPr b="0" i="0" sz="8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3">
          <p15:clr>
            <a:srgbClr val="F26B43"/>
          </p15:clr>
        </p15:guide>
        <p15:guide id="2" pos="5567">
          <p15:clr>
            <a:srgbClr val="F26B43"/>
          </p15:clr>
        </p15:guide>
        <p15:guide id="3" orient="horz" pos="174">
          <p15:clr>
            <a:srgbClr val="F26B43"/>
          </p15:clr>
        </p15:guide>
        <p15:guide id="4" orient="horz" pos="3066">
          <p15:clr>
            <a:srgbClr val="F26B43"/>
          </p15:clr>
        </p15:guide>
        <p15:guide id="5" orient="horz" pos="2930">
          <p15:clr>
            <a:srgbClr val="F26B43"/>
          </p15:clr>
        </p15:guide>
        <p15:guide id="6" orient="horz" pos="540">
          <p15:clr>
            <a:srgbClr val="F26B43"/>
          </p15:clr>
        </p15:guide>
        <p15:guide id="7" orient="horz" pos="6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github.com/angular/angular/blob/f35b2ef47cef778e35c3f62ba51212b3585a33f2/packages/core/primitives/signals/src/graph.ts#L64" TargetMode="External"/><Relationship Id="rId4" Type="http://schemas.openxmlformats.org/officeDocument/2006/relationships/hyperlink" Target="https://github.com/angular/angular/blob/f35b2ef47cef778e35c3f62ba51212b3585a33f2/packages/core/primitives/signals/src/graph.ts#L112" TargetMode="External"/><Relationship Id="rId5" Type="http://schemas.openxmlformats.org/officeDocument/2006/relationships/hyperlink" Target="https://github.com/angular/angular/blob/f35b2ef47cef778e35c3f62ba51212b3585a33f2/packages/core/primitives/signals/src/graph.ts#L64" TargetMode="External"/><Relationship Id="rId6" Type="http://schemas.openxmlformats.org/officeDocument/2006/relationships/hyperlink" Target="https://github.com/angular/angular/blob/f35b2ef47cef778e35c3f62ba51212b3585a33f2/packages/core/primitives/signals/src/graph.ts#L11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github.com/angular/angular/blob/f35b2ef47cef778e35c3f62ba51212b3585a33f2/packages/core/primitives/signals/src/graph.ts#L82" TargetMode="External"/><Relationship Id="rId4" Type="http://schemas.openxmlformats.org/officeDocument/2006/relationships/hyperlink" Target="https://github.com/angular/angular/blob/f35b2ef47cef778e35c3f62ba51212b3585a33f2/packages/core/primitives/signals/src/graph.ts#L213" TargetMode="External"/><Relationship Id="rId5" Type="http://schemas.openxmlformats.org/officeDocument/2006/relationships/hyperlink" Target="https://github.com/angular/angular/blob/f35b2ef47cef778e35c3f62ba51212b3585a33f2/packages/core/primitives/signals/src/graph.ts#L82" TargetMode="External"/><Relationship Id="rId6" Type="http://schemas.openxmlformats.org/officeDocument/2006/relationships/hyperlink" Target="https://github.com/angular/angular/blob/f35b2ef47cef778e35c3f62ba51212b3585a33f2/packages/core/primitives/signals/src/graph.ts#L21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github.com/angular/angular/blob/e26aa86aa54a1fcd58869296660633c66898fc94/packages/core/primitives/signals/src/graph.ts#L456" TargetMode="External"/><Relationship Id="rId4" Type="http://schemas.openxmlformats.org/officeDocument/2006/relationships/hyperlink" Target="https://github.com/angular/angular/blob/e26aa86aa54a1fcd58869296660633c66898fc94/packages/core/primitives/signals/src/graph.ts#L45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github.com/angular/angular/blob/f35b2ef47cef778e35c3f62ba51212b3585a33f2/packages/core/primitives/signals/src/signal.ts#L121" TargetMode="External"/><Relationship Id="rId4" Type="http://schemas.openxmlformats.org/officeDocument/2006/relationships/hyperlink" Target="https://github.com/angular/angular/blob/f35b2ef47cef778e35c3f62ba51212b3585a33f2/packages/core/primitives/signals/src/signal.ts#L12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github.com/angular/angular/blob/main/packages/core/primitives/signals/README.md#pushpull-algorithm" TargetMode="External"/><Relationship Id="rId4" Type="http://schemas.openxmlformats.org/officeDocument/2006/relationships/hyperlink" Target="https://github.com/angular/angular/blob/main/packages/core/primitives/signals/README.md#pushpull-algorith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github.com/angular/angular/blob/a0ad5d4b2b2a99fb8eee2003393f85c7824c7b72/packages/core/primitives/signals/src/graph.ts#L359" TargetMode="External"/><Relationship Id="rId4" Type="http://schemas.openxmlformats.org/officeDocument/2006/relationships/hyperlink" Target="https://github.com/angular/angular/blob/a0ad5d4b2b2a99fb8eee2003393f85c7824c7b72/packages/core/primitives/signals/src/graph.ts#L35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github.com/tc39/proposal-signals" TargetMode="External"/><Relationship Id="rId4" Type="http://schemas.openxmlformats.org/officeDocument/2006/relationships/hyperlink" Target="https://github.com/tc39/proposal-signals" TargetMode="External"/><Relationship Id="rId5"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angular.dev/essentials/signal-forms" TargetMode="External"/><Relationship Id="rId4" Type="http://schemas.openxmlformats.org/officeDocument/2006/relationships/hyperlink" Target="https://blog.angular.dev/announcing-angular-v21-57946c34f14b" TargetMode="External"/><Relationship Id="rId5" Type="http://schemas.openxmlformats.org/officeDocument/2006/relationships/hyperlink" Target="https://angular.dev/essentials/signal-forms" TargetMode="External"/><Relationship Id="rId6" Type="http://schemas.openxmlformats.org/officeDocument/2006/relationships/hyperlink" Target="https://blog.angular.dev/announcing-angular-v21-57946c34f14b"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1"/>
          <p:cNvSpPr txBox="1"/>
          <p:nvPr>
            <p:ph type="title"/>
          </p:nvPr>
        </p:nvSpPr>
        <p:spPr>
          <a:xfrm>
            <a:off x="306388" y="1768475"/>
            <a:ext cx="5576400" cy="4617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SzPts val="4400"/>
              <a:buNone/>
            </a:pPr>
            <a:r>
              <a:rPr b="0" lang="en-US"/>
              <a:t>Live, Laugh, Signal</a:t>
            </a:r>
            <a:endParaRPr b="0"/>
          </a:p>
        </p:txBody>
      </p:sp>
      <p:sp>
        <p:nvSpPr>
          <p:cNvPr id="55" name="Google Shape;55;p11"/>
          <p:cNvSpPr txBox="1"/>
          <p:nvPr>
            <p:ph idx="1" type="body"/>
          </p:nvPr>
        </p:nvSpPr>
        <p:spPr>
          <a:xfrm>
            <a:off x="305992" y="4013900"/>
            <a:ext cx="4266009" cy="184666"/>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200"/>
              <a:buNone/>
            </a:pPr>
            <a:r>
              <a:rPr lang="en-US"/>
              <a:t>Dan Klingmann, Staff Software Engineer, Celonis</a:t>
            </a:r>
            <a:endParaRPr/>
          </a:p>
        </p:txBody>
      </p:sp>
      <p:sp>
        <p:nvSpPr>
          <p:cNvPr id="56" name="Google Shape;56;p11"/>
          <p:cNvSpPr txBox="1"/>
          <p:nvPr>
            <p:ph idx="2" type="body"/>
          </p:nvPr>
        </p:nvSpPr>
        <p:spPr>
          <a:xfrm>
            <a:off x="305992" y="4252091"/>
            <a:ext cx="4266000" cy="184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200"/>
              <a:buNone/>
            </a:pPr>
            <a:r>
              <a:rPr lang="en-US"/>
              <a:t>3rd December, 2025</a:t>
            </a:r>
            <a:endParaRPr/>
          </a:p>
        </p:txBody>
      </p:sp>
      <p:sp>
        <p:nvSpPr>
          <p:cNvPr id="57" name="Google Shape;57;p11"/>
          <p:cNvSpPr txBox="1"/>
          <p:nvPr>
            <p:ph idx="3" type="body"/>
          </p:nvPr>
        </p:nvSpPr>
        <p:spPr>
          <a:xfrm>
            <a:off x="305991" y="2808542"/>
            <a:ext cx="4266011"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2000"/>
              <a:buFont typeface="Arial"/>
              <a:buNone/>
            </a:pPr>
            <a:r>
              <a:rPr lang="en-US"/>
              <a:t>An in-depth look into Angular Signals</a:t>
            </a:r>
            <a:endParaRPr/>
          </a:p>
        </p:txBody>
      </p:sp>
      <p:pic>
        <p:nvPicPr>
          <p:cNvPr id="58" name="Google Shape;58;p11"/>
          <p:cNvPicPr preferRelativeResize="0"/>
          <p:nvPr/>
        </p:nvPicPr>
        <p:blipFill rotWithShape="1">
          <a:blip r:embed="rId3">
            <a:alphaModFix/>
          </a:blip>
          <a:srcRect b="0" l="1775" r="13657" t="0"/>
          <a:stretch/>
        </p:blipFill>
        <p:spPr>
          <a:xfrm>
            <a:off x="4792750" y="0"/>
            <a:ext cx="4349676" cy="5143501"/>
          </a:xfrm>
          <a:prstGeom prst="rect">
            <a:avLst/>
          </a:prstGeom>
          <a:noFill/>
          <a:ln>
            <a:noFill/>
          </a:ln>
        </p:spPr>
      </p:pic>
      <p:sp>
        <p:nvSpPr>
          <p:cNvPr id="59" name="Google Shape;59;p11"/>
          <p:cNvSpPr/>
          <p:nvPr/>
        </p:nvSpPr>
        <p:spPr>
          <a:xfrm>
            <a:off x="4772975" y="75"/>
            <a:ext cx="963300" cy="5143500"/>
          </a:xfrm>
          <a:prstGeom prst="rect">
            <a:avLst/>
          </a:prstGeom>
          <a:gradFill>
            <a:gsLst>
              <a:gs pos="0">
                <a:schemeClr val="dk1"/>
              </a:gs>
              <a:gs pos="100000">
                <a:srgbClr val="000000">
                  <a:alpha val="0"/>
                </a:srgbClr>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Types of Signals &gt; signal / Signal </a:t>
            </a:r>
            <a:endParaRPr/>
          </a:p>
        </p:txBody>
      </p:sp>
      <p:sp>
        <p:nvSpPr>
          <p:cNvPr id="115" name="Google Shape;115;p20"/>
          <p:cNvSpPr txBox="1"/>
          <p:nvPr/>
        </p:nvSpPr>
        <p:spPr>
          <a:xfrm>
            <a:off x="306150" y="816700"/>
            <a:ext cx="8531700" cy="1708500"/>
          </a:xfrm>
          <a:prstGeom prst="rect">
            <a:avLst/>
          </a:prstGeom>
          <a:solidFill>
            <a:srgbClr val="1F1F1F"/>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1800">
                <a:solidFill>
                  <a:srgbClr val="4FC1FF"/>
                </a:solidFill>
                <a:highlight>
                  <a:srgbClr val="1F1F1F"/>
                </a:highlight>
                <a:latin typeface="Courier New"/>
                <a:ea typeface="Courier New"/>
                <a:cs typeface="Courier New"/>
                <a:sym typeface="Courier New"/>
              </a:rPr>
              <a:t>signalFn</a:t>
            </a:r>
            <a:r>
              <a:rPr lang="en-US" sz="1800">
                <a:solidFill>
                  <a:srgbClr val="CCCCCC"/>
                </a:solidFill>
                <a:highlight>
                  <a:srgbClr val="1F1F1F"/>
                </a:highlight>
                <a:latin typeface="Courier New"/>
                <a:ea typeface="Courier New"/>
                <a:cs typeface="Courier New"/>
                <a:sym typeface="Courier New"/>
              </a:rPr>
              <a:t>.</a:t>
            </a:r>
            <a:r>
              <a:rPr lang="en-US" sz="1800">
                <a:solidFill>
                  <a:srgbClr val="DCDCAA"/>
                </a:solidFill>
                <a:highlight>
                  <a:srgbClr val="1F1F1F"/>
                </a:highlight>
                <a:latin typeface="Courier New"/>
                <a:ea typeface="Courier New"/>
                <a:cs typeface="Courier New"/>
                <a:sym typeface="Courier New"/>
              </a:rPr>
              <a:t>asReadonly</a:t>
            </a:r>
            <a:r>
              <a:rPr lang="en-US" sz="1800">
                <a:solidFill>
                  <a:srgbClr val="CCCCCC"/>
                </a:solidFill>
                <a:highlight>
                  <a:srgbClr val="1F1F1F"/>
                </a:highlight>
                <a:latin typeface="Courier New"/>
                <a:ea typeface="Courier New"/>
                <a:cs typeface="Courier New"/>
                <a:sym typeface="Courier New"/>
              </a:rPr>
              <a:t> </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DCDCAA"/>
                </a:solidFill>
                <a:highlight>
                  <a:srgbClr val="1F1F1F"/>
                </a:highlight>
                <a:latin typeface="Courier New"/>
                <a:ea typeface="Courier New"/>
                <a:cs typeface="Courier New"/>
                <a:sym typeface="Courier New"/>
              </a:rPr>
              <a:t>signalAsReadonlyFn</a:t>
            </a:r>
            <a:r>
              <a:rPr lang="en-US" sz="1800">
                <a:solidFill>
                  <a:srgbClr val="CCCCCC"/>
                </a:solidFill>
                <a:highlight>
                  <a:srgbClr val="1F1F1F"/>
                </a:highlight>
                <a:latin typeface="Courier New"/>
                <a:ea typeface="Courier New"/>
                <a:cs typeface="Courier New"/>
                <a:sym typeface="Courier New"/>
              </a:rPr>
              <a:t>.</a:t>
            </a:r>
            <a:r>
              <a:rPr lang="en-US" sz="1800">
                <a:solidFill>
                  <a:srgbClr val="DCDCAA"/>
                </a:solidFill>
                <a:highlight>
                  <a:srgbClr val="1F1F1F"/>
                </a:highlight>
                <a:latin typeface="Courier New"/>
                <a:ea typeface="Courier New"/>
                <a:cs typeface="Courier New"/>
                <a:sym typeface="Courier New"/>
              </a:rPr>
              <a:t>bind</a:t>
            </a:r>
            <a:r>
              <a:rPr lang="en-US" sz="1800">
                <a:solidFill>
                  <a:srgbClr val="CCCCCC"/>
                </a:solidFill>
                <a:highlight>
                  <a:srgbClr val="1F1F1F"/>
                </a:highlight>
                <a:latin typeface="Courier New"/>
                <a:ea typeface="Courier New"/>
                <a:cs typeface="Courier New"/>
                <a:sym typeface="Courier New"/>
              </a:rPr>
              <a:t>(</a:t>
            </a:r>
            <a:r>
              <a:rPr lang="en-US" sz="1800">
                <a:solidFill>
                  <a:srgbClr val="4FC1FF"/>
                </a:solidFill>
                <a:highlight>
                  <a:srgbClr val="1F1F1F"/>
                </a:highlight>
                <a:latin typeface="Courier New"/>
                <a:ea typeface="Courier New"/>
                <a:cs typeface="Courier New"/>
                <a:sym typeface="Courier New"/>
              </a:rPr>
              <a:t>signalFn</a:t>
            </a:r>
            <a:r>
              <a:rPr lang="en-US" sz="1800">
                <a:solidFill>
                  <a:srgbClr val="CCCCCC"/>
                </a:solidFill>
                <a:highlight>
                  <a:srgbClr val="1F1F1F"/>
                </a:highlight>
                <a:latin typeface="Courier New"/>
                <a:ea typeface="Courier New"/>
                <a:cs typeface="Courier New"/>
                <a:sym typeface="Courier New"/>
              </a:rPr>
              <a:t>)</a:t>
            </a:r>
            <a:endParaRPr sz="1800">
              <a:solidFill>
                <a:srgbClr val="569CD6"/>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800">
                <a:solidFill>
                  <a:srgbClr val="569CD6"/>
                </a:solidFill>
                <a:highlight>
                  <a:srgbClr val="1F1F1F"/>
                </a:highlight>
                <a:latin typeface="Courier New"/>
                <a:ea typeface="Courier New"/>
                <a:cs typeface="Courier New"/>
                <a:sym typeface="Courier New"/>
              </a:rPr>
              <a:t>function</a:t>
            </a:r>
            <a:r>
              <a:rPr lang="en-US" sz="1800">
                <a:solidFill>
                  <a:srgbClr val="CCCCCC"/>
                </a:solidFill>
                <a:highlight>
                  <a:srgbClr val="1F1F1F"/>
                </a:highlight>
                <a:latin typeface="Courier New"/>
                <a:ea typeface="Courier New"/>
                <a:cs typeface="Courier New"/>
                <a:sym typeface="Courier New"/>
              </a:rPr>
              <a:t> </a:t>
            </a:r>
            <a:r>
              <a:rPr lang="en-US" sz="1800">
                <a:solidFill>
                  <a:srgbClr val="DCDCAA"/>
                </a:solidFill>
                <a:highlight>
                  <a:srgbClr val="1F1F1F"/>
                </a:highlight>
                <a:latin typeface="Courier New"/>
                <a:ea typeface="Courier New"/>
                <a:cs typeface="Courier New"/>
                <a:sym typeface="Courier New"/>
              </a:rPr>
              <a:t>signalAsReadonlyFn</a:t>
            </a:r>
            <a:r>
              <a:rPr lang="en-US" sz="1800">
                <a:solidFill>
                  <a:srgbClr val="CCCCCC"/>
                </a:solidFill>
                <a:highlight>
                  <a:srgbClr val="1F1F1F"/>
                </a:highlight>
                <a:latin typeface="Courier New"/>
                <a:ea typeface="Courier New"/>
                <a:cs typeface="Courier New"/>
                <a:sym typeface="Courier New"/>
              </a:rPr>
              <a:t>&lt;</a:t>
            </a:r>
            <a:r>
              <a:rPr lang="en-US" sz="1800">
                <a:solidFill>
                  <a:srgbClr val="4EC9B0"/>
                </a:solidFill>
                <a:highlight>
                  <a:srgbClr val="1F1F1F"/>
                </a:highlight>
                <a:latin typeface="Courier New"/>
                <a:ea typeface="Courier New"/>
                <a:cs typeface="Courier New"/>
                <a:sym typeface="Courier New"/>
              </a:rPr>
              <a:t>T</a:t>
            </a:r>
            <a:r>
              <a:rPr lang="en-US" sz="1800">
                <a:solidFill>
                  <a:srgbClr val="CCCCCC"/>
                </a:solidFill>
                <a:highlight>
                  <a:srgbClr val="1F1F1F"/>
                </a:highlight>
                <a:latin typeface="Courier New"/>
                <a:ea typeface="Courier New"/>
                <a:cs typeface="Courier New"/>
                <a:sym typeface="Courier New"/>
              </a:rPr>
              <a:t>&gt;(</a:t>
            </a:r>
            <a:br>
              <a:rPr lang="en-US" sz="1800">
                <a:solidFill>
                  <a:srgbClr val="CCCCCC"/>
                </a:solidFill>
                <a:highlight>
                  <a:srgbClr val="1F1F1F"/>
                </a:highlight>
                <a:latin typeface="Courier New"/>
                <a:ea typeface="Courier New"/>
                <a:cs typeface="Courier New"/>
                <a:sym typeface="Courier New"/>
              </a:rPr>
            </a:br>
            <a:r>
              <a:rPr lang="en-US" sz="1800">
                <a:solidFill>
                  <a:srgbClr val="CCCCCC"/>
                </a:solidFill>
                <a:highlight>
                  <a:srgbClr val="1F1F1F"/>
                </a:highlight>
                <a:latin typeface="Courier New"/>
                <a:ea typeface="Courier New"/>
                <a:cs typeface="Courier New"/>
                <a:sym typeface="Courier New"/>
              </a:rPr>
              <a:t> </a:t>
            </a:r>
            <a:r>
              <a:rPr lang="en-US" sz="1800">
                <a:solidFill>
                  <a:srgbClr val="9CDCFE"/>
                </a:solidFill>
                <a:highlight>
                  <a:srgbClr val="1F1F1F"/>
                </a:highlight>
                <a:latin typeface="Courier New"/>
                <a:ea typeface="Courier New"/>
                <a:cs typeface="Courier New"/>
                <a:sym typeface="Courier New"/>
              </a:rPr>
              <a:t>this</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SignalGetter</a:t>
            </a:r>
            <a:r>
              <a:rPr lang="en-US" sz="1800">
                <a:solidFill>
                  <a:srgbClr val="CCCCCC"/>
                </a:solidFill>
                <a:highlight>
                  <a:srgbClr val="1F1F1F"/>
                </a:highlight>
                <a:latin typeface="Courier New"/>
                <a:ea typeface="Courier New"/>
                <a:cs typeface="Courier New"/>
                <a:sym typeface="Courier New"/>
              </a:rPr>
              <a:t>&lt;</a:t>
            </a:r>
            <a:r>
              <a:rPr lang="en-US" sz="1800">
                <a:solidFill>
                  <a:srgbClr val="4EC9B0"/>
                </a:solidFill>
                <a:highlight>
                  <a:srgbClr val="1F1F1F"/>
                </a:highlight>
                <a:latin typeface="Courier New"/>
                <a:ea typeface="Courier New"/>
                <a:cs typeface="Courier New"/>
                <a:sym typeface="Courier New"/>
              </a:rPr>
              <a:t>T</a:t>
            </a:r>
            <a:r>
              <a:rPr lang="en-US" sz="1800">
                <a:solidFill>
                  <a:srgbClr val="CCCCCC"/>
                </a:solidFill>
                <a:highlight>
                  <a:srgbClr val="1F1F1F"/>
                </a:highlight>
                <a:latin typeface="Courier New"/>
                <a:ea typeface="Courier New"/>
                <a:cs typeface="Courier New"/>
                <a:sym typeface="Courier New"/>
              </a:rPr>
              <a:t>&gt;</a:t>
            </a:r>
            <a:br>
              <a:rPr lang="en-US" sz="1800">
                <a:solidFill>
                  <a:srgbClr val="CCCCCC"/>
                </a:solidFill>
                <a:highlight>
                  <a:srgbClr val="1F1F1F"/>
                </a:highlight>
                <a:latin typeface="Courier New"/>
                <a:ea typeface="Courier New"/>
                <a:cs typeface="Courier New"/>
                <a:sym typeface="Courier New"/>
              </a:rPr>
            </a:br>
            <a:r>
              <a:rPr lang="en-US" sz="1800">
                <a:solidFill>
                  <a:srgbClr val="CCCCCC"/>
                </a:solidFill>
                <a:highlight>
                  <a:srgbClr val="1F1F1F"/>
                </a:highlight>
                <a:latin typeface="Courier New"/>
                <a:ea typeface="Courier New"/>
                <a:cs typeface="Courier New"/>
                <a:sym typeface="Courier New"/>
              </a:rPr>
              <a:t>)</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Signal</a:t>
            </a:r>
            <a:r>
              <a:rPr lang="en-US" sz="1800">
                <a:solidFill>
                  <a:srgbClr val="CCCCCC"/>
                </a:solidFill>
                <a:highlight>
                  <a:srgbClr val="1F1F1F"/>
                </a:highlight>
                <a:latin typeface="Courier New"/>
                <a:ea typeface="Courier New"/>
                <a:cs typeface="Courier New"/>
                <a:sym typeface="Courier New"/>
              </a:rPr>
              <a:t>&lt;</a:t>
            </a:r>
            <a:r>
              <a:rPr lang="en-US" sz="1800">
                <a:solidFill>
                  <a:srgbClr val="4EC9B0"/>
                </a:solidFill>
                <a:highlight>
                  <a:srgbClr val="1F1F1F"/>
                </a:highlight>
                <a:latin typeface="Courier New"/>
                <a:ea typeface="Courier New"/>
                <a:cs typeface="Courier New"/>
                <a:sym typeface="Courier New"/>
              </a:rPr>
              <a:t>T</a:t>
            </a:r>
            <a:r>
              <a:rPr lang="en-US" sz="1800">
                <a:solidFill>
                  <a:srgbClr val="CCCCCC"/>
                </a:solidFill>
                <a:highlight>
                  <a:srgbClr val="1F1F1F"/>
                </a:highlight>
                <a:latin typeface="Courier New"/>
                <a:ea typeface="Courier New"/>
                <a:cs typeface="Courier New"/>
                <a:sym typeface="Courier New"/>
              </a:rPr>
              <a:t>&gt;</a:t>
            </a:r>
            <a:endParaRPr sz="1800">
              <a:solidFill>
                <a:srgbClr val="C586C0"/>
              </a:solidFill>
              <a:highlight>
                <a:srgbClr val="1F1F1F"/>
              </a:highlight>
              <a:latin typeface="Courier New"/>
              <a:ea typeface="Courier New"/>
              <a:cs typeface="Courier New"/>
              <a:sym typeface="Courier New"/>
            </a:endParaRPr>
          </a:p>
        </p:txBody>
      </p:sp>
      <p:sp>
        <p:nvSpPr>
          <p:cNvPr id="116" name="Google Shape;116;p20"/>
          <p:cNvSpPr txBox="1"/>
          <p:nvPr/>
        </p:nvSpPr>
        <p:spPr>
          <a:xfrm>
            <a:off x="306150" y="2779625"/>
            <a:ext cx="8531700" cy="1498200"/>
          </a:xfrm>
          <a:prstGeom prst="rect">
            <a:avLst/>
          </a:prstGeom>
          <a:solidFill>
            <a:schemeClr val="lt1"/>
          </a:solid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Can be called as signal.asReadonly</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Depends on the existing signal</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Can </a:t>
            </a:r>
            <a:r>
              <a:rPr b="1" lang="en-US" sz="1800">
                <a:solidFill>
                  <a:schemeClr val="dk1"/>
                </a:solidFill>
                <a:latin typeface="Poppins"/>
                <a:ea typeface="Poppins"/>
                <a:cs typeface="Poppins"/>
                <a:sym typeface="Poppins"/>
              </a:rPr>
              <a:t>NOT</a:t>
            </a:r>
            <a:r>
              <a:rPr lang="en-US" sz="1800">
                <a:solidFill>
                  <a:schemeClr val="dk1"/>
                </a:solidFill>
                <a:latin typeface="Poppins"/>
                <a:ea typeface="Poppins"/>
                <a:cs typeface="Poppins"/>
                <a:sym typeface="Poppins"/>
              </a:rPr>
              <a:t> be written to hence only returning a Signal</a:t>
            </a:r>
            <a:endParaRPr sz="1800">
              <a:solidFill>
                <a:schemeClr val="dk1"/>
              </a:solidFill>
              <a:latin typeface="Poppins"/>
              <a:ea typeface="Poppins"/>
              <a:cs typeface="Poppins"/>
              <a:sym typeface="Poppins"/>
            </a:endParaRPr>
          </a:p>
          <a:p>
            <a:pPr indent="0" lvl="0" marL="0" rtl="0" algn="l">
              <a:spcBef>
                <a:spcPts val="1600"/>
              </a:spcBef>
              <a:spcAft>
                <a:spcPts val="0"/>
              </a:spcAft>
              <a:buNone/>
            </a:pPr>
            <a:r>
              <a:rPr lang="en-US" sz="1800">
                <a:solidFill>
                  <a:schemeClr val="dk1"/>
                </a:solidFill>
                <a:latin typeface="Poppins"/>
                <a:ea typeface="Poppins"/>
                <a:cs typeface="Poppins"/>
                <a:sym typeface="Poppins"/>
              </a:rPr>
              <a:t>Similar to the RxJS Subject.asObservable()</a:t>
            </a:r>
            <a:endParaRPr sz="1800">
              <a:solidFill>
                <a:schemeClr val="dk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Types of Signals &gt; computed / Signal</a:t>
            </a:r>
            <a:endParaRPr/>
          </a:p>
        </p:txBody>
      </p:sp>
      <p:sp>
        <p:nvSpPr>
          <p:cNvPr id="122" name="Google Shape;122;p21"/>
          <p:cNvSpPr txBox="1"/>
          <p:nvPr/>
        </p:nvSpPr>
        <p:spPr>
          <a:xfrm>
            <a:off x="306150" y="816700"/>
            <a:ext cx="8531700" cy="1293000"/>
          </a:xfrm>
          <a:prstGeom prst="rect">
            <a:avLst/>
          </a:prstGeom>
          <a:solidFill>
            <a:srgbClr val="1F1F1F"/>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1800">
                <a:solidFill>
                  <a:srgbClr val="569CD6"/>
                </a:solidFill>
                <a:highlight>
                  <a:srgbClr val="1F1F1F"/>
                </a:highlight>
                <a:latin typeface="Courier New"/>
                <a:ea typeface="Courier New"/>
                <a:cs typeface="Courier New"/>
                <a:sym typeface="Courier New"/>
              </a:rPr>
              <a:t>function</a:t>
            </a:r>
            <a:r>
              <a:rPr lang="en-US" sz="1800">
                <a:solidFill>
                  <a:srgbClr val="CCCCCC"/>
                </a:solidFill>
                <a:highlight>
                  <a:srgbClr val="1F1F1F"/>
                </a:highlight>
                <a:latin typeface="Courier New"/>
                <a:ea typeface="Courier New"/>
                <a:cs typeface="Courier New"/>
                <a:sym typeface="Courier New"/>
              </a:rPr>
              <a:t> </a:t>
            </a:r>
            <a:r>
              <a:rPr lang="en-US" sz="1800">
                <a:solidFill>
                  <a:srgbClr val="DCDCAA"/>
                </a:solidFill>
                <a:highlight>
                  <a:srgbClr val="1F1F1F"/>
                </a:highlight>
                <a:latin typeface="Courier New"/>
                <a:ea typeface="Courier New"/>
                <a:cs typeface="Courier New"/>
                <a:sym typeface="Courier New"/>
              </a:rPr>
              <a:t>computed</a:t>
            </a:r>
            <a:r>
              <a:rPr lang="en-US" sz="1800">
                <a:solidFill>
                  <a:srgbClr val="CCCCCC"/>
                </a:solidFill>
                <a:highlight>
                  <a:srgbClr val="1F1F1F"/>
                </a:highlight>
                <a:latin typeface="Courier New"/>
                <a:ea typeface="Courier New"/>
                <a:cs typeface="Courier New"/>
                <a:sym typeface="Courier New"/>
              </a:rPr>
              <a:t>&lt;</a:t>
            </a:r>
            <a:r>
              <a:rPr lang="en-US" sz="1800">
                <a:solidFill>
                  <a:srgbClr val="4EC9B0"/>
                </a:solidFill>
                <a:highlight>
                  <a:srgbClr val="1F1F1F"/>
                </a:highlight>
                <a:latin typeface="Courier New"/>
                <a:ea typeface="Courier New"/>
                <a:cs typeface="Courier New"/>
                <a:sym typeface="Courier New"/>
              </a:rPr>
              <a:t>T</a:t>
            </a:r>
            <a:r>
              <a:rPr lang="en-US" sz="1800">
                <a:solidFill>
                  <a:srgbClr val="CCCCCC"/>
                </a:solidFill>
                <a:highlight>
                  <a:srgbClr val="1F1F1F"/>
                </a:highlight>
                <a:latin typeface="Courier New"/>
                <a:ea typeface="Courier New"/>
                <a:cs typeface="Courier New"/>
                <a:sym typeface="Courier New"/>
              </a:rPr>
              <a:t>&gt;(</a:t>
            </a:r>
            <a:br>
              <a:rPr lang="en-US" sz="1800">
                <a:solidFill>
                  <a:srgbClr val="CCCCCC"/>
                </a:solidFill>
                <a:highlight>
                  <a:srgbClr val="1F1F1F"/>
                </a:highlight>
                <a:latin typeface="Courier New"/>
                <a:ea typeface="Courier New"/>
                <a:cs typeface="Courier New"/>
                <a:sym typeface="Courier New"/>
              </a:rPr>
            </a:br>
            <a:r>
              <a:rPr lang="en-US" sz="1800">
                <a:solidFill>
                  <a:srgbClr val="CCCCCC"/>
                </a:solidFill>
                <a:highlight>
                  <a:srgbClr val="1F1F1F"/>
                </a:highlight>
                <a:latin typeface="Courier New"/>
                <a:ea typeface="Courier New"/>
                <a:cs typeface="Courier New"/>
                <a:sym typeface="Courier New"/>
              </a:rPr>
              <a:t>  </a:t>
            </a:r>
            <a:r>
              <a:rPr lang="en-US" sz="1800">
                <a:solidFill>
                  <a:srgbClr val="DCDCAA"/>
                </a:solidFill>
                <a:highlight>
                  <a:srgbClr val="1F1F1F"/>
                </a:highlight>
                <a:latin typeface="Courier New"/>
                <a:ea typeface="Courier New"/>
                <a:cs typeface="Courier New"/>
                <a:sym typeface="Courier New"/>
              </a:rPr>
              <a:t>computation</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 </a:t>
            </a:r>
            <a:r>
              <a:rPr lang="en-US" sz="1800">
                <a:solidFill>
                  <a:srgbClr val="569CD6"/>
                </a:solidFill>
                <a:highlight>
                  <a:srgbClr val="1F1F1F"/>
                </a:highlight>
                <a:latin typeface="Courier New"/>
                <a:ea typeface="Courier New"/>
                <a:cs typeface="Courier New"/>
                <a:sym typeface="Courier New"/>
              </a:rPr>
              <a:t>=&gt;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T</a:t>
            </a:r>
            <a:br>
              <a:rPr lang="en-US" sz="1800">
                <a:solidFill>
                  <a:srgbClr val="CCCCCC"/>
                </a:solidFill>
                <a:highlight>
                  <a:srgbClr val="1F1F1F"/>
                </a:highlight>
                <a:latin typeface="Courier New"/>
                <a:ea typeface="Courier New"/>
                <a:cs typeface="Courier New"/>
                <a:sym typeface="Courier New"/>
              </a:rPr>
            </a:br>
            <a:r>
              <a:rPr lang="en-US" sz="1800">
                <a:solidFill>
                  <a:srgbClr val="CCCCCC"/>
                </a:solidFill>
                <a:highlight>
                  <a:srgbClr val="1F1F1F"/>
                </a:highlight>
                <a:latin typeface="Courier New"/>
                <a:ea typeface="Courier New"/>
                <a:cs typeface="Courier New"/>
                <a:sym typeface="Courier New"/>
              </a:rPr>
              <a:t>)</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Signal</a:t>
            </a:r>
            <a:r>
              <a:rPr lang="en-US" sz="1800">
                <a:solidFill>
                  <a:srgbClr val="CCCCCC"/>
                </a:solidFill>
                <a:highlight>
                  <a:srgbClr val="1F1F1F"/>
                </a:highlight>
                <a:latin typeface="Courier New"/>
                <a:ea typeface="Courier New"/>
                <a:cs typeface="Courier New"/>
                <a:sym typeface="Courier New"/>
              </a:rPr>
              <a:t>&lt;</a:t>
            </a:r>
            <a:r>
              <a:rPr lang="en-US" sz="1800">
                <a:solidFill>
                  <a:srgbClr val="4EC9B0"/>
                </a:solidFill>
                <a:highlight>
                  <a:srgbClr val="1F1F1F"/>
                </a:highlight>
                <a:latin typeface="Courier New"/>
                <a:ea typeface="Courier New"/>
                <a:cs typeface="Courier New"/>
                <a:sym typeface="Courier New"/>
              </a:rPr>
              <a:t>T</a:t>
            </a:r>
            <a:r>
              <a:rPr lang="en-US" sz="1800">
                <a:solidFill>
                  <a:srgbClr val="CCCCCC"/>
                </a:solidFill>
                <a:highlight>
                  <a:srgbClr val="1F1F1F"/>
                </a:highlight>
                <a:latin typeface="Courier New"/>
                <a:ea typeface="Courier New"/>
                <a:cs typeface="Courier New"/>
                <a:sym typeface="Courier New"/>
              </a:rPr>
              <a:t>&gt;</a:t>
            </a:r>
            <a:endParaRPr sz="1800">
              <a:solidFill>
                <a:srgbClr val="569CD6"/>
              </a:solidFill>
              <a:highlight>
                <a:srgbClr val="1F1F1F"/>
              </a:highlight>
              <a:latin typeface="Courier New"/>
              <a:ea typeface="Courier New"/>
              <a:cs typeface="Courier New"/>
              <a:sym typeface="Courier New"/>
            </a:endParaRPr>
          </a:p>
        </p:txBody>
      </p:sp>
      <p:sp>
        <p:nvSpPr>
          <p:cNvPr id="123" name="Google Shape;123;p21"/>
          <p:cNvSpPr txBox="1"/>
          <p:nvPr/>
        </p:nvSpPr>
        <p:spPr>
          <a:xfrm>
            <a:off x="306150" y="2779625"/>
            <a:ext cx="8531700" cy="1221000"/>
          </a:xfrm>
          <a:prstGeom prst="rect">
            <a:avLst/>
          </a:prstGeom>
          <a:solidFill>
            <a:schemeClr val="lt1"/>
          </a:solid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Runs a given computation lazily when accessed</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Can not be written to</a:t>
            </a:r>
            <a:endParaRPr sz="1800">
              <a:solidFill>
                <a:schemeClr val="dk1"/>
              </a:solidFill>
              <a:latin typeface="Poppins"/>
              <a:ea typeface="Poppins"/>
              <a:cs typeface="Poppins"/>
              <a:sym typeface="Poppins"/>
            </a:endParaRPr>
          </a:p>
          <a:p>
            <a:pPr indent="0" lvl="0" marL="0" rtl="0" algn="l">
              <a:spcBef>
                <a:spcPts val="1600"/>
              </a:spcBef>
              <a:spcAft>
                <a:spcPts val="0"/>
              </a:spcAft>
              <a:buNone/>
            </a:pPr>
            <a:r>
              <a:rPr lang="en-US" sz="1800">
                <a:solidFill>
                  <a:schemeClr val="dk1"/>
                </a:solidFill>
                <a:latin typeface="Poppins"/>
                <a:ea typeface="Poppins"/>
                <a:cs typeface="Poppins"/>
                <a:sym typeface="Poppins"/>
              </a:rPr>
              <a:t>Similar to RxJS combineLatest with a mapping function</a:t>
            </a:r>
            <a:endParaRPr sz="1800">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Types of Signals &gt; linkedSignal / WritableSignal</a:t>
            </a:r>
            <a:endParaRPr/>
          </a:p>
        </p:txBody>
      </p:sp>
      <p:sp>
        <p:nvSpPr>
          <p:cNvPr id="129" name="Google Shape;129;p22"/>
          <p:cNvSpPr txBox="1"/>
          <p:nvPr/>
        </p:nvSpPr>
        <p:spPr>
          <a:xfrm>
            <a:off x="306150" y="816700"/>
            <a:ext cx="8531700" cy="1708500"/>
          </a:xfrm>
          <a:prstGeom prst="rect">
            <a:avLst/>
          </a:prstGeom>
          <a:solidFill>
            <a:srgbClr val="1F1F1F"/>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1800">
                <a:solidFill>
                  <a:srgbClr val="569CD6"/>
                </a:solidFill>
                <a:highlight>
                  <a:srgbClr val="1F1F1F"/>
                </a:highlight>
                <a:latin typeface="Courier New"/>
                <a:ea typeface="Courier New"/>
                <a:cs typeface="Courier New"/>
                <a:sym typeface="Courier New"/>
              </a:rPr>
              <a:t>function</a:t>
            </a:r>
            <a:r>
              <a:rPr lang="en-US" sz="1800">
                <a:solidFill>
                  <a:srgbClr val="CCCCCC"/>
                </a:solidFill>
                <a:highlight>
                  <a:srgbClr val="1F1F1F"/>
                </a:highlight>
                <a:latin typeface="Courier New"/>
                <a:ea typeface="Courier New"/>
                <a:cs typeface="Courier New"/>
                <a:sym typeface="Courier New"/>
              </a:rPr>
              <a:t> </a:t>
            </a:r>
            <a:r>
              <a:rPr lang="en-US" sz="1800">
                <a:solidFill>
                  <a:srgbClr val="DCDCAA"/>
                </a:solidFill>
                <a:highlight>
                  <a:srgbClr val="1F1F1F"/>
                </a:highlight>
                <a:latin typeface="Courier New"/>
                <a:ea typeface="Courier New"/>
                <a:cs typeface="Courier New"/>
                <a:sym typeface="Courier New"/>
              </a:rPr>
              <a:t>linkedSignal</a:t>
            </a:r>
            <a:r>
              <a:rPr lang="en-US" sz="1800">
                <a:solidFill>
                  <a:srgbClr val="CCCCCC"/>
                </a:solidFill>
                <a:highlight>
                  <a:srgbClr val="1F1F1F"/>
                </a:highlight>
                <a:latin typeface="Courier New"/>
                <a:ea typeface="Courier New"/>
                <a:cs typeface="Courier New"/>
                <a:sym typeface="Courier New"/>
              </a:rPr>
              <a:t>&lt;</a:t>
            </a:r>
            <a:r>
              <a:rPr lang="en-US" sz="1800">
                <a:solidFill>
                  <a:srgbClr val="4EC9B0"/>
                </a:solidFill>
                <a:highlight>
                  <a:srgbClr val="1F1F1F"/>
                </a:highlight>
                <a:latin typeface="Courier New"/>
                <a:ea typeface="Courier New"/>
                <a:cs typeface="Courier New"/>
                <a:sym typeface="Courier New"/>
              </a:rPr>
              <a:t>T</a:t>
            </a:r>
            <a:r>
              <a:rPr lang="en-US" sz="1800">
                <a:solidFill>
                  <a:srgbClr val="CCCCCC"/>
                </a:solidFill>
                <a:highlight>
                  <a:srgbClr val="1F1F1F"/>
                </a:highlight>
                <a:latin typeface="Courier New"/>
                <a:ea typeface="Courier New"/>
                <a:cs typeface="Courier New"/>
                <a:sym typeface="Courier New"/>
              </a:rPr>
              <a:t>&gt;(</a:t>
            </a:r>
            <a:r>
              <a:rPr lang="en-US" sz="1800">
                <a:solidFill>
                  <a:srgbClr val="CCCCCC"/>
                </a:solidFill>
                <a:highlight>
                  <a:srgbClr val="1F1F1F"/>
                </a:highlight>
                <a:latin typeface="Courier New"/>
                <a:ea typeface="Courier New"/>
                <a:cs typeface="Courier New"/>
                <a:sym typeface="Courier New"/>
              </a:rPr>
              <a:t>{</a:t>
            </a:r>
            <a:endParaRPr sz="18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sz="1800">
                <a:solidFill>
                  <a:srgbClr val="CCCCCC"/>
                </a:solidFill>
                <a:highlight>
                  <a:srgbClr val="1F1F1F"/>
                </a:highlight>
                <a:latin typeface="Courier New"/>
                <a:ea typeface="Courier New"/>
                <a:cs typeface="Courier New"/>
                <a:sym typeface="Courier New"/>
              </a:rPr>
              <a:t>  </a:t>
            </a:r>
            <a:r>
              <a:rPr lang="en-US" sz="1800">
                <a:solidFill>
                  <a:srgbClr val="DCDCAA"/>
                </a:solidFill>
                <a:highlight>
                  <a:srgbClr val="1F1F1F"/>
                </a:highlight>
                <a:latin typeface="Courier New"/>
                <a:ea typeface="Courier New"/>
                <a:cs typeface="Courier New"/>
                <a:sym typeface="Courier New"/>
              </a:rPr>
              <a:t>source</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 </a:t>
            </a:r>
            <a:r>
              <a:rPr lang="en-US" sz="1800">
                <a:solidFill>
                  <a:srgbClr val="569CD6"/>
                </a:solidFill>
                <a:highlight>
                  <a:srgbClr val="1F1F1F"/>
                </a:highlight>
                <a:latin typeface="Courier New"/>
                <a:ea typeface="Courier New"/>
                <a:cs typeface="Courier New"/>
                <a:sym typeface="Courier New"/>
              </a:rPr>
              <a:t>=&gt;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S</a:t>
            </a:r>
            <a:r>
              <a:rPr lang="en-US" sz="1800">
                <a:solidFill>
                  <a:srgbClr val="CCCCCC"/>
                </a:solidFill>
                <a:highlight>
                  <a:srgbClr val="1F1F1F"/>
                </a:highlight>
                <a:latin typeface="Courier New"/>
                <a:ea typeface="Courier New"/>
                <a:cs typeface="Courier New"/>
                <a:sym typeface="Courier New"/>
              </a:rPr>
              <a:t>;</a:t>
            </a:r>
            <a:endParaRPr sz="18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sz="1800">
                <a:solidFill>
                  <a:srgbClr val="CCCCCC"/>
                </a:solidFill>
                <a:highlight>
                  <a:srgbClr val="1F1F1F"/>
                </a:highlight>
                <a:latin typeface="Courier New"/>
                <a:ea typeface="Courier New"/>
                <a:cs typeface="Courier New"/>
                <a:sym typeface="Courier New"/>
              </a:rPr>
              <a:t>  </a:t>
            </a:r>
            <a:r>
              <a:rPr lang="en-US" sz="1800">
                <a:solidFill>
                  <a:srgbClr val="DCDCAA"/>
                </a:solidFill>
                <a:highlight>
                  <a:srgbClr val="1F1F1F"/>
                </a:highlight>
                <a:latin typeface="Courier New"/>
                <a:ea typeface="Courier New"/>
                <a:cs typeface="Courier New"/>
                <a:sym typeface="Courier New"/>
              </a:rPr>
              <a:t>computation</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ComputationFn</a:t>
            </a:r>
            <a:r>
              <a:rPr lang="en-US" sz="1800">
                <a:solidFill>
                  <a:srgbClr val="CCCCCC"/>
                </a:solidFill>
                <a:highlight>
                  <a:srgbClr val="1F1F1F"/>
                </a:highlight>
                <a:latin typeface="Courier New"/>
                <a:ea typeface="Courier New"/>
                <a:cs typeface="Courier New"/>
                <a:sym typeface="Courier New"/>
              </a:rPr>
              <a:t>&lt;</a:t>
            </a:r>
            <a:r>
              <a:rPr lang="en-US" sz="1800">
                <a:solidFill>
                  <a:srgbClr val="4EC9B0"/>
                </a:solidFill>
                <a:highlight>
                  <a:srgbClr val="1F1F1F"/>
                </a:highlight>
                <a:latin typeface="Courier New"/>
                <a:ea typeface="Courier New"/>
                <a:cs typeface="Courier New"/>
                <a:sym typeface="Courier New"/>
              </a:rPr>
              <a:t>S</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D</a:t>
            </a:r>
            <a:r>
              <a:rPr lang="en-US" sz="1800">
                <a:solidFill>
                  <a:srgbClr val="CCCCCC"/>
                </a:solidFill>
                <a:highlight>
                  <a:srgbClr val="1F1F1F"/>
                </a:highlight>
                <a:latin typeface="Courier New"/>
                <a:ea typeface="Courier New"/>
                <a:cs typeface="Courier New"/>
                <a:sym typeface="Courier New"/>
              </a:rPr>
              <a:t>&gt;;</a:t>
            </a:r>
            <a:endParaRPr sz="18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800">
                <a:solidFill>
                  <a:srgbClr val="CCCCCC"/>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WritableSignal</a:t>
            </a:r>
            <a:r>
              <a:rPr lang="en-US" sz="1800">
                <a:solidFill>
                  <a:srgbClr val="CCCCCC"/>
                </a:solidFill>
                <a:highlight>
                  <a:srgbClr val="1F1F1F"/>
                </a:highlight>
                <a:latin typeface="Courier New"/>
                <a:ea typeface="Courier New"/>
                <a:cs typeface="Courier New"/>
                <a:sym typeface="Courier New"/>
              </a:rPr>
              <a:t>&lt;</a:t>
            </a:r>
            <a:r>
              <a:rPr lang="en-US" sz="1800">
                <a:solidFill>
                  <a:srgbClr val="4EC9B0"/>
                </a:solidFill>
                <a:highlight>
                  <a:srgbClr val="1F1F1F"/>
                </a:highlight>
                <a:latin typeface="Courier New"/>
                <a:ea typeface="Courier New"/>
                <a:cs typeface="Courier New"/>
                <a:sym typeface="Courier New"/>
              </a:rPr>
              <a:t>D</a:t>
            </a:r>
            <a:r>
              <a:rPr lang="en-US" sz="1800">
                <a:solidFill>
                  <a:srgbClr val="CCCCCC"/>
                </a:solidFill>
                <a:highlight>
                  <a:srgbClr val="1F1F1F"/>
                </a:highlight>
                <a:latin typeface="Courier New"/>
                <a:ea typeface="Courier New"/>
                <a:cs typeface="Courier New"/>
                <a:sym typeface="Courier New"/>
              </a:rPr>
              <a:t>&gt;</a:t>
            </a:r>
            <a:endParaRPr sz="1800">
              <a:solidFill>
                <a:srgbClr val="D4D4D4"/>
              </a:solidFill>
              <a:highlight>
                <a:srgbClr val="1F1F1F"/>
              </a:highlight>
              <a:latin typeface="Courier New"/>
              <a:ea typeface="Courier New"/>
              <a:cs typeface="Courier New"/>
              <a:sym typeface="Courier New"/>
            </a:endParaRPr>
          </a:p>
        </p:txBody>
      </p:sp>
      <p:sp>
        <p:nvSpPr>
          <p:cNvPr id="130" name="Google Shape;130;p22"/>
          <p:cNvSpPr txBox="1"/>
          <p:nvPr/>
        </p:nvSpPr>
        <p:spPr>
          <a:xfrm>
            <a:off x="306150" y="2779625"/>
            <a:ext cx="8531700" cy="1221000"/>
          </a:xfrm>
          <a:prstGeom prst="rect">
            <a:avLst/>
          </a:prstGeom>
          <a:solidFill>
            <a:schemeClr val="lt1"/>
          </a:solid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Runs a given computation every time the source signal changes</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b="1" lang="en-US" sz="1800">
                <a:solidFill>
                  <a:schemeClr val="dk1"/>
                </a:solidFill>
                <a:latin typeface="Poppins"/>
                <a:ea typeface="Poppins"/>
                <a:cs typeface="Poppins"/>
                <a:sym typeface="Poppins"/>
              </a:rPr>
              <a:t>Can actually be written to</a:t>
            </a:r>
            <a:r>
              <a:rPr lang="en-US" sz="1800">
                <a:solidFill>
                  <a:schemeClr val="dk1"/>
                </a:solidFill>
                <a:latin typeface="Poppins"/>
                <a:ea typeface="Poppins"/>
                <a:cs typeface="Poppins"/>
                <a:sym typeface="Poppins"/>
              </a:rPr>
              <a:t> as it’s a WritableSignal</a:t>
            </a:r>
            <a:endParaRPr sz="1800">
              <a:solidFill>
                <a:schemeClr val="dk1"/>
              </a:solidFill>
              <a:latin typeface="Poppins"/>
              <a:ea typeface="Poppins"/>
              <a:cs typeface="Poppins"/>
              <a:sym typeface="Poppins"/>
            </a:endParaRPr>
          </a:p>
          <a:p>
            <a:pPr indent="0" lvl="0" marL="0" rtl="0" algn="l">
              <a:spcBef>
                <a:spcPts val="1600"/>
              </a:spcBef>
              <a:spcAft>
                <a:spcPts val="0"/>
              </a:spcAft>
              <a:buNone/>
            </a:pPr>
            <a:r>
              <a:rPr lang="en-US" sz="1800">
                <a:solidFill>
                  <a:schemeClr val="dk1"/>
                </a:solidFill>
                <a:latin typeface="Poppins"/>
                <a:ea typeface="Poppins"/>
                <a:cs typeface="Poppins"/>
                <a:sym typeface="Poppins"/>
              </a:rPr>
              <a:t>Similar to RxJS switchMap with a mapping function</a:t>
            </a:r>
            <a:endParaRPr sz="1800">
              <a:solidFill>
                <a:schemeClr val="dk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Omissions</a:t>
            </a:r>
            <a:endParaRPr/>
          </a:p>
        </p:txBody>
      </p:sp>
      <p:sp>
        <p:nvSpPr>
          <p:cNvPr id="136" name="Google Shape;136;p23"/>
          <p:cNvSpPr txBox="1"/>
          <p:nvPr/>
        </p:nvSpPr>
        <p:spPr>
          <a:xfrm>
            <a:off x="315950" y="1069975"/>
            <a:ext cx="8521800" cy="1795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HttpResource - Allows you to call an HTTP endpoint on change of</a:t>
            </a:r>
            <a:r>
              <a:rPr lang="en-US" sz="1800">
                <a:solidFill>
                  <a:schemeClr val="dk1"/>
                </a:solidFill>
                <a:latin typeface="Poppins"/>
                <a:ea typeface="Poppins"/>
                <a:cs typeface="Poppins"/>
                <a:sym typeface="Poppins"/>
              </a:rPr>
              <a:t> a signal</a:t>
            </a:r>
            <a:r>
              <a:rPr lang="en-US" sz="1800">
                <a:solidFill>
                  <a:schemeClr val="dk1"/>
                </a:solidFill>
                <a:latin typeface="Poppins"/>
                <a:ea typeface="Poppins"/>
                <a:cs typeface="Poppins"/>
                <a:sym typeface="Poppins"/>
              </a:rPr>
              <a:t> with complete control over the request (methods, payload, headers)</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Resource - Similar, but works with any arbitrary async function</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Effect - Kind of the basis for the other above, run any code when something changes.</a:t>
            </a:r>
            <a:endParaRPr sz="1800">
              <a:solidFill>
                <a:schemeClr val="dk1"/>
              </a:solidFill>
              <a:latin typeface="Poppins"/>
              <a:ea typeface="Poppins"/>
              <a:cs typeface="Poppins"/>
              <a:sym typeface="Poppins"/>
            </a:endParaRPr>
          </a:p>
        </p:txBody>
      </p:sp>
      <p:sp>
        <p:nvSpPr>
          <p:cNvPr id="137" name="Google Shape;137;p23"/>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05991" y="2017752"/>
            <a:ext cx="8532000" cy="5541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b="0" lang="en-US"/>
              <a:t>But how does that work in Angular?</a:t>
            </a:r>
            <a:endParaRPr b="0"/>
          </a:p>
        </p:txBody>
      </p:sp>
      <p:sp>
        <p:nvSpPr>
          <p:cNvPr id="143" name="Google Shape;143;p24"/>
          <p:cNvSpPr txBox="1"/>
          <p:nvPr>
            <p:ph type="title"/>
          </p:nvPr>
        </p:nvSpPr>
        <p:spPr>
          <a:xfrm>
            <a:off x="425191" y="4216277"/>
            <a:ext cx="8532000" cy="7389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lang="en-US" sz="1200">
                <a:latin typeface="Poppins"/>
                <a:ea typeface="Poppins"/>
                <a:cs typeface="Poppins"/>
                <a:sym typeface="Poppins"/>
              </a:rPr>
              <a:t>Disclaimer</a:t>
            </a:r>
            <a:r>
              <a:rPr b="0" lang="en-US" sz="1200"/>
              <a:t>: This is all taken from source code and interpreted by the author. The intention is to give an overview of the things Angular does to provide you with some basic understanding of how it works. The signal implementation of Angular is very well documented and I hope to pique your interest enough to take a look at the implementation yourself.</a:t>
            </a:r>
            <a:endParaRPr b="0"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05991" y="2017752"/>
            <a:ext cx="8532000" cy="11082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b="0" lang="en-US"/>
              <a:t>It’s a reactive graph.</a:t>
            </a:r>
            <a:br>
              <a:rPr b="0" lang="en-US"/>
            </a:br>
            <a:r>
              <a:rPr b="0" lang="en-US"/>
              <a:t>That’s it.</a:t>
            </a:r>
            <a:endParaRPr b="0"/>
          </a:p>
        </p:txBody>
      </p:sp>
      <p:sp>
        <p:nvSpPr>
          <p:cNvPr id="149" name="Google Shape;149;p25"/>
          <p:cNvSpPr txBox="1"/>
          <p:nvPr>
            <p:ph type="title"/>
          </p:nvPr>
        </p:nvSpPr>
        <p:spPr>
          <a:xfrm>
            <a:off x="425191" y="4216277"/>
            <a:ext cx="8532000" cy="1848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b="0" lang="en-US" sz="1200"/>
              <a:t>Thanks for joining my talk. Enjoy the food and drinks.</a:t>
            </a:r>
            <a:endParaRPr b="0"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Reactive Nodes</a:t>
            </a:r>
            <a:endParaRPr/>
          </a:p>
        </p:txBody>
      </p:sp>
      <p:sp>
        <p:nvSpPr>
          <p:cNvPr id="155" name="Google Shape;155;p26"/>
          <p:cNvSpPr txBox="1"/>
          <p:nvPr/>
        </p:nvSpPr>
        <p:spPr>
          <a:xfrm>
            <a:off x="315950" y="1069975"/>
            <a:ext cx="3927900" cy="2144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ALL reactive nodes are created via Object.create and inherit from the REACTIVE_NODE</a:t>
            </a:r>
            <a:r>
              <a:rPr baseline="30000" lang="en-US" sz="1800" u="sng">
                <a:solidFill>
                  <a:schemeClr val="hlink"/>
                </a:solidFill>
                <a:latin typeface="Poppins"/>
                <a:ea typeface="Poppins"/>
                <a:cs typeface="Poppins"/>
                <a:sym typeface="Poppins"/>
                <a:hlinkClick r:id="rId3"/>
              </a:rPr>
              <a:t>[1]</a:t>
            </a:r>
            <a:r>
              <a:rPr lang="en-US" sz="1800">
                <a:solidFill>
                  <a:schemeClr val="dk1"/>
                </a:solidFill>
                <a:latin typeface="Poppins"/>
                <a:ea typeface="Poppins"/>
                <a:cs typeface="Poppins"/>
                <a:sym typeface="Poppins"/>
              </a:rPr>
              <a:t> object implementing the ReactiveNode interface</a:t>
            </a:r>
            <a:r>
              <a:rPr baseline="30000" lang="en-US" sz="1800" u="sng">
                <a:solidFill>
                  <a:schemeClr val="hlink"/>
                </a:solidFill>
                <a:latin typeface="Poppins"/>
                <a:ea typeface="Poppins"/>
                <a:cs typeface="Poppins"/>
                <a:sym typeface="Poppins"/>
                <a:hlinkClick r:id="rId4"/>
              </a:rPr>
              <a:t>[2]</a:t>
            </a:r>
            <a:r>
              <a:rPr lang="en-US" sz="1800">
                <a:solidFill>
                  <a:schemeClr val="dk1"/>
                </a:solidFill>
                <a:latin typeface="Poppins"/>
                <a:ea typeface="Poppins"/>
                <a:cs typeface="Poppins"/>
                <a:sym typeface="Poppins"/>
              </a:rPr>
              <a:t>.</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They then selectively override some of the properties.</a:t>
            </a:r>
            <a:endParaRPr sz="1800">
              <a:solidFill>
                <a:schemeClr val="dk1"/>
              </a:solidFill>
              <a:latin typeface="Poppins"/>
              <a:ea typeface="Poppins"/>
              <a:cs typeface="Poppins"/>
              <a:sym typeface="Poppins"/>
            </a:endParaRPr>
          </a:p>
        </p:txBody>
      </p:sp>
      <p:sp>
        <p:nvSpPr>
          <p:cNvPr id="156" name="Google Shape;156;p26"/>
          <p:cNvSpPr txBox="1"/>
          <p:nvPr/>
        </p:nvSpPr>
        <p:spPr>
          <a:xfrm>
            <a:off x="306000" y="4728675"/>
            <a:ext cx="85218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baseline="30000" lang="en-US" sz="1000">
                <a:solidFill>
                  <a:schemeClr val="dk1"/>
                </a:solidFill>
                <a:latin typeface="Poppins"/>
                <a:ea typeface="Poppins"/>
                <a:cs typeface="Poppins"/>
                <a:sym typeface="Poppins"/>
              </a:rPr>
              <a:t>[1] </a:t>
            </a:r>
            <a:r>
              <a:rPr baseline="30000" lang="en-US" sz="1000" u="sng">
                <a:solidFill>
                  <a:schemeClr val="hlink"/>
                </a:solidFill>
                <a:latin typeface="Poppins"/>
                <a:ea typeface="Poppins"/>
                <a:cs typeface="Poppins"/>
                <a:sym typeface="Poppins"/>
                <a:hlinkClick r:id="rId5"/>
              </a:rPr>
              <a:t>https://github.com/angular/angular/blob/f35b2ef47cef778e35c3f62ba51212b3585a33f2/packages/core/primitives/signals/src/graph.ts#L64</a:t>
            </a:r>
            <a:br>
              <a:rPr baseline="30000" lang="en-US" sz="1000">
                <a:solidFill>
                  <a:schemeClr val="dk1"/>
                </a:solidFill>
                <a:latin typeface="Poppins"/>
                <a:ea typeface="Poppins"/>
                <a:cs typeface="Poppins"/>
                <a:sym typeface="Poppins"/>
              </a:rPr>
            </a:br>
            <a:r>
              <a:rPr baseline="30000" lang="en-US" sz="1000">
                <a:solidFill>
                  <a:schemeClr val="dk1"/>
                </a:solidFill>
                <a:latin typeface="Poppins"/>
                <a:ea typeface="Poppins"/>
                <a:cs typeface="Poppins"/>
                <a:sym typeface="Poppins"/>
              </a:rPr>
              <a:t>[2] </a:t>
            </a:r>
            <a:r>
              <a:rPr baseline="30000" lang="en-US" sz="1000" u="sng">
                <a:solidFill>
                  <a:schemeClr val="hlink"/>
                </a:solidFill>
                <a:latin typeface="Poppins"/>
                <a:ea typeface="Poppins"/>
                <a:cs typeface="Poppins"/>
                <a:sym typeface="Poppins"/>
                <a:hlinkClick r:id="rId6"/>
              </a:rPr>
              <a:t>https://github.com/angular/angular/blob/f35b2ef47cef778e35c3f62ba51212b3585a33f2/packages/core/primitives/signals/src/graph.ts#L112</a:t>
            </a:r>
            <a:endParaRPr baseline="30000" sz="1000">
              <a:solidFill>
                <a:schemeClr val="dk1"/>
              </a:solidFill>
              <a:latin typeface="Poppins"/>
              <a:ea typeface="Poppins"/>
              <a:cs typeface="Poppins"/>
              <a:sym typeface="Poppins"/>
            </a:endParaRPr>
          </a:p>
        </p:txBody>
      </p:sp>
      <p:sp>
        <p:nvSpPr>
          <p:cNvPr id="157" name="Google Shape;157;p26"/>
          <p:cNvSpPr txBox="1"/>
          <p:nvPr/>
        </p:nvSpPr>
        <p:spPr>
          <a:xfrm>
            <a:off x="4617600" y="1060450"/>
            <a:ext cx="4210200" cy="3648000"/>
          </a:xfrm>
          <a:prstGeom prst="rect">
            <a:avLst/>
          </a:prstGeom>
          <a:solidFill>
            <a:srgbClr val="1F1F1F"/>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900">
                <a:solidFill>
                  <a:srgbClr val="569CD6"/>
                </a:solidFill>
                <a:highlight>
                  <a:srgbClr val="1F1F1F"/>
                </a:highlight>
                <a:latin typeface="Courier New"/>
                <a:ea typeface="Courier New"/>
                <a:cs typeface="Courier New"/>
                <a:sym typeface="Courier New"/>
              </a:rPr>
              <a:t>const</a:t>
            </a:r>
            <a:r>
              <a:rPr lang="en-US" sz="900">
                <a:solidFill>
                  <a:srgbClr val="CCCCCC"/>
                </a:solidFill>
                <a:highlight>
                  <a:srgbClr val="1F1F1F"/>
                </a:highlight>
                <a:latin typeface="Courier New"/>
                <a:ea typeface="Courier New"/>
                <a:cs typeface="Courier New"/>
                <a:sym typeface="Courier New"/>
              </a:rPr>
              <a:t> </a:t>
            </a:r>
            <a:r>
              <a:rPr lang="en-US" sz="900">
                <a:solidFill>
                  <a:srgbClr val="4FC1FF"/>
                </a:solidFill>
                <a:highlight>
                  <a:srgbClr val="1F1F1F"/>
                </a:highlight>
                <a:latin typeface="Courier New"/>
                <a:ea typeface="Courier New"/>
                <a:cs typeface="Courier New"/>
                <a:sym typeface="Courier New"/>
              </a:rPr>
              <a:t>REACTIVE_NODE</a:t>
            </a:r>
            <a:r>
              <a:rPr lang="en-US" sz="900">
                <a:solidFill>
                  <a:srgbClr val="D4D4D4"/>
                </a:solidFill>
                <a:highlight>
                  <a:srgbClr val="1F1F1F"/>
                </a:highlight>
                <a:latin typeface="Courier New"/>
                <a:ea typeface="Courier New"/>
                <a:cs typeface="Courier New"/>
                <a:sym typeface="Courier New"/>
              </a:rPr>
              <a:t>:</a:t>
            </a:r>
            <a:r>
              <a:rPr lang="en-US" sz="900">
                <a:solidFill>
                  <a:srgbClr val="CCCCCC"/>
                </a:solidFill>
                <a:highlight>
                  <a:srgbClr val="1F1F1F"/>
                </a:highlight>
                <a:latin typeface="Courier New"/>
                <a:ea typeface="Courier New"/>
                <a:cs typeface="Courier New"/>
                <a:sym typeface="Courier New"/>
              </a:rPr>
              <a:t> </a:t>
            </a:r>
            <a:r>
              <a:rPr lang="en-US" sz="900">
                <a:solidFill>
                  <a:srgbClr val="4EC9B0"/>
                </a:solidFill>
                <a:highlight>
                  <a:srgbClr val="1F1F1F"/>
                </a:highlight>
                <a:latin typeface="Courier New"/>
                <a:ea typeface="Courier New"/>
                <a:cs typeface="Courier New"/>
                <a:sym typeface="Courier New"/>
              </a:rPr>
              <a:t>ReactiveNode</a:t>
            </a:r>
            <a:r>
              <a:rPr lang="en-US" sz="900">
                <a:solidFill>
                  <a:srgbClr val="CCCCCC"/>
                </a:solidFill>
                <a:highlight>
                  <a:srgbClr val="1F1F1F"/>
                </a:highlight>
                <a:latin typeface="Courier New"/>
                <a:ea typeface="Courier New"/>
                <a:cs typeface="Courier New"/>
                <a:sym typeface="Courier New"/>
              </a:rPr>
              <a:t> </a:t>
            </a:r>
            <a:r>
              <a:rPr lang="en-US" sz="900">
                <a:solidFill>
                  <a:srgbClr val="D4D4D4"/>
                </a:solidFill>
                <a:highlight>
                  <a:srgbClr val="1F1F1F"/>
                </a:highlight>
                <a:latin typeface="Courier New"/>
                <a:ea typeface="Courier New"/>
                <a:cs typeface="Courier New"/>
                <a:sym typeface="Courier New"/>
              </a:rPr>
              <a:t>=</a:t>
            </a:r>
            <a:r>
              <a:rPr lang="en-US" sz="900">
                <a:solidFill>
                  <a:srgbClr val="CCCCCC"/>
                </a:solidFill>
                <a:highlight>
                  <a:srgbClr val="1F1F1F"/>
                </a:highlight>
                <a:latin typeface="Courier New"/>
                <a:ea typeface="Courier New"/>
                <a:cs typeface="Courier New"/>
                <a:sym typeface="Courier New"/>
              </a:rPr>
              <a:t> {</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9CDCFE"/>
                </a:solidFill>
                <a:highlight>
                  <a:srgbClr val="1F1F1F"/>
                </a:highlight>
                <a:latin typeface="Courier New"/>
                <a:ea typeface="Courier New"/>
                <a:cs typeface="Courier New"/>
                <a:sym typeface="Courier New"/>
              </a:rPr>
              <a:t>version:</a:t>
            </a:r>
            <a:r>
              <a:rPr lang="en-US" sz="900">
                <a:solidFill>
                  <a:srgbClr val="CCCCCC"/>
                </a:solidFill>
                <a:highlight>
                  <a:srgbClr val="1F1F1F"/>
                </a:highlight>
                <a:latin typeface="Courier New"/>
                <a:ea typeface="Courier New"/>
                <a:cs typeface="Courier New"/>
                <a:sym typeface="Courier New"/>
              </a:rPr>
              <a:t> </a:t>
            </a:r>
            <a:r>
              <a:rPr lang="en-US" sz="900">
                <a:solidFill>
                  <a:srgbClr val="B5CEA8"/>
                </a:solidFill>
                <a:highlight>
                  <a:srgbClr val="1F1F1F"/>
                </a:highlight>
                <a:latin typeface="Courier New"/>
                <a:ea typeface="Courier New"/>
                <a:cs typeface="Courier New"/>
                <a:sym typeface="Courier New"/>
              </a:rPr>
              <a:t>0</a:t>
            </a:r>
            <a:r>
              <a:rPr lang="en-US" sz="900">
                <a:solidFill>
                  <a:srgbClr val="CCCCCC"/>
                </a:solidFill>
                <a:highlight>
                  <a:srgbClr val="1F1F1F"/>
                </a:highlight>
                <a:latin typeface="Courier New"/>
                <a:ea typeface="Courier New"/>
                <a:cs typeface="Courier New"/>
                <a:sym typeface="Courier New"/>
              </a:rPr>
              <a:t> </a:t>
            </a:r>
            <a:r>
              <a:rPr lang="en-US" sz="900">
                <a:solidFill>
                  <a:srgbClr val="C586C0"/>
                </a:solidFill>
                <a:highlight>
                  <a:srgbClr val="1F1F1F"/>
                </a:highlight>
                <a:latin typeface="Courier New"/>
                <a:ea typeface="Courier New"/>
                <a:cs typeface="Courier New"/>
                <a:sym typeface="Courier New"/>
              </a:rPr>
              <a:t>as</a:t>
            </a:r>
            <a:r>
              <a:rPr lang="en-US" sz="900">
                <a:solidFill>
                  <a:srgbClr val="CCCCCC"/>
                </a:solidFill>
                <a:highlight>
                  <a:srgbClr val="1F1F1F"/>
                </a:highlight>
                <a:latin typeface="Courier New"/>
                <a:ea typeface="Courier New"/>
                <a:cs typeface="Courier New"/>
                <a:sym typeface="Courier New"/>
              </a:rPr>
              <a:t> </a:t>
            </a:r>
            <a:r>
              <a:rPr lang="en-US" sz="900">
                <a:solidFill>
                  <a:srgbClr val="4EC9B0"/>
                </a:solidFill>
                <a:highlight>
                  <a:srgbClr val="1F1F1F"/>
                </a:highlight>
                <a:latin typeface="Courier New"/>
                <a:ea typeface="Courier New"/>
                <a:cs typeface="Courier New"/>
                <a:sym typeface="Courier New"/>
              </a:rPr>
              <a:t>Version</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9CDCFE"/>
                </a:solidFill>
                <a:highlight>
                  <a:srgbClr val="1F1F1F"/>
                </a:highlight>
                <a:latin typeface="Courier New"/>
                <a:ea typeface="Courier New"/>
                <a:cs typeface="Courier New"/>
                <a:sym typeface="Courier New"/>
              </a:rPr>
              <a:t>lastCleanEpoch:</a:t>
            </a:r>
            <a:r>
              <a:rPr lang="en-US" sz="900">
                <a:solidFill>
                  <a:srgbClr val="CCCCCC"/>
                </a:solidFill>
                <a:highlight>
                  <a:srgbClr val="1F1F1F"/>
                </a:highlight>
                <a:latin typeface="Courier New"/>
                <a:ea typeface="Courier New"/>
                <a:cs typeface="Courier New"/>
                <a:sym typeface="Courier New"/>
              </a:rPr>
              <a:t> </a:t>
            </a:r>
            <a:r>
              <a:rPr lang="en-US" sz="900">
                <a:solidFill>
                  <a:srgbClr val="B5CEA8"/>
                </a:solidFill>
                <a:highlight>
                  <a:srgbClr val="1F1F1F"/>
                </a:highlight>
                <a:latin typeface="Courier New"/>
                <a:ea typeface="Courier New"/>
                <a:cs typeface="Courier New"/>
                <a:sym typeface="Courier New"/>
              </a:rPr>
              <a:t>0</a:t>
            </a:r>
            <a:r>
              <a:rPr lang="en-US" sz="900">
                <a:solidFill>
                  <a:srgbClr val="CCCCCC"/>
                </a:solidFill>
                <a:highlight>
                  <a:srgbClr val="1F1F1F"/>
                </a:highlight>
                <a:latin typeface="Courier New"/>
                <a:ea typeface="Courier New"/>
                <a:cs typeface="Courier New"/>
                <a:sym typeface="Courier New"/>
              </a:rPr>
              <a:t> </a:t>
            </a:r>
            <a:r>
              <a:rPr lang="en-US" sz="900">
                <a:solidFill>
                  <a:srgbClr val="C586C0"/>
                </a:solidFill>
                <a:highlight>
                  <a:srgbClr val="1F1F1F"/>
                </a:highlight>
                <a:latin typeface="Courier New"/>
                <a:ea typeface="Courier New"/>
                <a:cs typeface="Courier New"/>
                <a:sym typeface="Courier New"/>
              </a:rPr>
              <a:t>as</a:t>
            </a:r>
            <a:r>
              <a:rPr lang="en-US" sz="900">
                <a:solidFill>
                  <a:srgbClr val="CCCCCC"/>
                </a:solidFill>
                <a:highlight>
                  <a:srgbClr val="1F1F1F"/>
                </a:highlight>
                <a:latin typeface="Courier New"/>
                <a:ea typeface="Courier New"/>
                <a:cs typeface="Courier New"/>
                <a:sym typeface="Courier New"/>
              </a:rPr>
              <a:t> </a:t>
            </a:r>
            <a:r>
              <a:rPr lang="en-US" sz="900">
                <a:solidFill>
                  <a:srgbClr val="4EC9B0"/>
                </a:solidFill>
                <a:highlight>
                  <a:srgbClr val="1F1F1F"/>
                </a:highlight>
                <a:latin typeface="Courier New"/>
                <a:ea typeface="Courier New"/>
                <a:cs typeface="Courier New"/>
                <a:sym typeface="Courier New"/>
              </a:rPr>
              <a:t>Version</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9CDCFE"/>
                </a:solidFill>
                <a:highlight>
                  <a:srgbClr val="1F1F1F"/>
                </a:highlight>
                <a:latin typeface="Courier New"/>
                <a:ea typeface="Courier New"/>
                <a:cs typeface="Courier New"/>
                <a:sym typeface="Courier New"/>
              </a:rPr>
              <a:t>dirty:</a:t>
            </a:r>
            <a:r>
              <a:rPr lang="en-US" sz="900">
                <a:solidFill>
                  <a:srgbClr val="CCCCCC"/>
                </a:solidFill>
                <a:highlight>
                  <a:srgbClr val="1F1F1F"/>
                </a:highlight>
                <a:latin typeface="Courier New"/>
                <a:ea typeface="Courier New"/>
                <a:cs typeface="Courier New"/>
                <a:sym typeface="Courier New"/>
              </a:rPr>
              <a:t> </a:t>
            </a:r>
            <a:r>
              <a:rPr lang="en-US" sz="900">
                <a:solidFill>
                  <a:srgbClr val="569CD6"/>
                </a:solidFill>
                <a:highlight>
                  <a:srgbClr val="1F1F1F"/>
                </a:highlight>
                <a:latin typeface="Courier New"/>
                <a:ea typeface="Courier New"/>
                <a:cs typeface="Courier New"/>
                <a:sym typeface="Courier New"/>
              </a:rPr>
              <a:t>false</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9CDCFE"/>
                </a:solidFill>
                <a:highlight>
                  <a:srgbClr val="1F1F1F"/>
                </a:highlight>
                <a:latin typeface="Courier New"/>
                <a:ea typeface="Courier New"/>
                <a:cs typeface="Courier New"/>
                <a:sym typeface="Courier New"/>
              </a:rPr>
              <a:t>producers:</a:t>
            </a:r>
            <a:r>
              <a:rPr lang="en-US" sz="900">
                <a:solidFill>
                  <a:srgbClr val="CCCCCC"/>
                </a:solidFill>
                <a:highlight>
                  <a:srgbClr val="1F1F1F"/>
                </a:highlight>
                <a:latin typeface="Courier New"/>
                <a:ea typeface="Courier New"/>
                <a:cs typeface="Courier New"/>
                <a:sym typeface="Courier New"/>
              </a:rPr>
              <a:t> </a:t>
            </a:r>
            <a:r>
              <a:rPr lang="en-US" sz="900">
                <a:solidFill>
                  <a:srgbClr val="569CD6"/>
                </a:solidFill>
                <a:highlight>
                  <a:srgbClr val="1F1F1F"/>
                </a:highlight>
                <a:latin typeface="Courier New"/>
                <a:ea typeface="Courier New"/>
                <a:cs typeface="Courier New"/>
                <a:sym typeface="Courier New"/>
              </a:rPr>
              <a:t>undefined</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9CDCFE"/>
                </a:solidFill>
                <a:highlight>
                  <a:srgbClr val="1F1F1F"/>
                </a:highlight>
                <a:latin typeface="Courier New"/>
                <a:ea typeface="Courier New"/>
                <a:cs typeface="Courier New"/>
                <a:sym typeface="Courier New"/>
              </a:rPr>
              <a:t>producersTail:</a:t>
            </a:r>
            <a:r>
              <a:rPr lang="en-US" sz="900">
                <a:solidFill>
                  <a:srgbClr val="CCCCCC"/>
                </a:solidFill>
                <a:highlight>
                  <a:srgbClr val="1F1F1F"/>
                </a:highlight>
                <a:latin typeface="Courier New"/>
                <a:ea typeface="Courier New"/>
                <a:cs typeface="Courier New"/>
                <a:sym typeface="Courier New"/>
              </a:rPr>
              <a:t> </a:t>
            </a:r>
            <a:r>
              <a:rPr lang="en-US" sz="900">
                <a:solidFill>
                  <a:srgbClr val="569CD6"/>
                </a:solidFill>
                <a:highlight>
                  <a:srgbClr val="1F1F1F"/>
                </a:highlight>
                <a:latin typeface="Courier New"/>
                <a:ea typeface="Courier New"/>
                <a:cs typeface="Courier New"/>
                <a:sym typeface="Courier New"/>
              </a:rPr>
              <a:t>undefined</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9CDCFE"/>
                </a:solidFill>
                <a:highlight>
                  <a:srgbClr val="1F1F1F"/>
                </a:highlight>
                <a:latin typeface="Courier New"/>
                <a:ea typeface="Courier New"/>
                <a:cs typeface="Courier New"/>
                <a:sym typeface="Courier New"/>
              </a:rPr>
              <a:t>consumers:</a:t>
            </a:r>
            <a:r>
              <a:rPr lang="en-US" sz="900">
                <a:solidFill>
                  <a:srgbClr val="CCCCCC"/>
                </a:solidFill>
                <a:highlight>
                  <a:srgbClr val="1F1F1F"/>
                </a:highlight>
                <a:latin typeface="Courier New"/>
                <a:ea typeface="Courier New"/>
                <a:cs typeface="Courier New"/>
                <a:sym typeface="Courier New"/>
              </a:rPr>
              <a:t> </a:t>
            </a:r>
            <a:r>
              <a:rPr lang="en-US" sz="900">
                <a:solidFill>
                  <a:srgbClr val="569CD6"/>
                </a:solidFill>
                <a:highlight>
                  <a:srgbClr val="1F1F1F"/>
                </a:highlight>
                <a:latin typeface="Courier New"/>
                <a:ea typeface="Courier New"/>
                <a:cs typeface="Courier New"/>
                <a:sym typeface="Courier New"/>
              </a:rPr>
              <a:t>undefined</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9CDCFE"/>
                </a:solidFill>
                <a:highlight>
                  <a:srgbClr val="1F1F1F"/>
                </a:highlight>
                <a:latin typeface="Courier New"/>
                <a:ea typeface="Courier New"/>
                <a:cs typeface="Courier New"/>
                <a:sym typeface="Courier New"/>
              </a:rPr>
              <a:t>consumersTail:</a:t>
            </a:r>
            <a:r>
              <a:rPr lang="en-US" sz="900">
                <a:solidFill>
                  <a:srgbClr val="CCCCCC"/>
                </a:solidFill>
                <a:highlight>
                  <a:srgbClr val="1F1F1F"/>
                </a:highlight>
                <a:latin typeface="Courier New"/>
                <a:ea typeface="Courier New"/>
                <a:cs typeface="Courier New"/>
                <a:sym typeface="Courier New"/>
              </a:rPr>
              <a:t> </a:t>
            </a:r>
            <a:r>
              <a:rPr lang="en-US" sz="900">
                <a:solidFill>
                  <a:srgbClr val="569CD6"/>
                </a:solidFill>
                <a:highlight>
                  <a:srgbClr val="1F1F1F"/>
                </a:highlight>
                <a:latin typeface="Courier New"/>
                <a:ea typeface="Courier New"/>
                <a:cs typeface="Courier New"/>
                <a:sym typeface="Courier New"/>
              </a:rPr>
              <a:t>undefined</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9CDCFE"/>
                </a:solidFill>
                <a:highlight>
                  <a:srgbClr val="1F1F1F"/>
                </a:highlight>
                <a:latin typeface="Courier New"/>
                <a:ea typeface="Courier New"/>
                <a:cs typeface="Courier New"/>
                <a:sym typeface="Courier New"/>
              </a:rPr>
              <a:t>recomputing:</a:t>
            </a:r>
            <a:r>
              <a:rPr lang="en-US" sz="900">
                <a:solidFill>
                  <a:srgbClr val="CCCCCC"/>
                </a:solidFill>
                <a:highlight>
                  <a:srgbClr val="1F1F1F"/>
                </a:highlight>
                <a:latin typeface="Courier New"/>
                <a:ea typeface="Courier New"/>
                <a:cs typeface="Courier New"/>
                <a:sym typeface="Courier New"/>
              </a:rPr>
              <a:t> </a:t>
            </a:r>
            <a:r>
              <a:rPr lang="en-US" sz="900">
                <a:solidFill>
                  <a:srgbClr val="569CD6"/>
                </a:solidFill>
                <a:highlight>
                  <a:srgbClr val="1F1F1F"/>
                </a:highlight>
                <a:latin typeface="Courier New"/>
                <a:ea typeface="Courier New"/>
                <a:cs typeface="Courier New"/>
                <a:sym typeface="Courier New"/>
              </a:rPr>
              <a:t>false</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9CDCFE"/>
                </a:solidFill>
                <a:highlight>
                  <a:srgbClr val="1F1F1F"/>
                </a:highlight>
                <a:latin typeface="Courier New"/>
                <a:ea typeface="Courier New"/>
                <a:cs typeface="Courier New"/>
                <a:sym typeface="Courier New"/>
              </a:rPr>
              <a:t>consumerAllowSignalWrites:</a:t>
            </a:r>
            <a:r>
              <a:rPr lang="en-US" sz="900">
                <a:solidFill>
                  <a:srgbClr val="CCCCCC"/>
                </a:solidFill>
                <a:highlight>
                  <a:srgbClr val="1F1F1F"/>
                </a:highlight>
                <a:latin typeface="Courier New"/>
                <a:ea typeface="Courier New"/>
                <a:cs typeface="Courier New"/>
                <a:sym typeface="Courier New"/>
              </a:rPr>
              <a:t> </a:t>
            </a:r>
            <a:r>
              <a:rPr lang="en-US" sz="900">
                <a:solidFill>
                  <a:srgbClr val="569CD6"/>
                </a:solidFill>
                <a:highlight>
                  <a:srgbClr val="1F1F1F"/>
                </a:highlight>
                <a:latin typeface="Courier New"/>
                <a:ea typeface="Courier New"/>
                <a:cs typeface="Courier New"/>
                <a:sym typeface="Courier New"/>
              </a:rPr>
              <a:t>false</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9CDCFE"/>
                </a:solidFill>
                <a:highlight>
                  <a:srgbClr val="1F1F1F"/>
                </a:highlight>
                <a:latin typeface="Courier New"/>
                <a:ea typeface="Courier New"/>
                <a:cs typeface="Courier New"/>
                <a:sym typeface="Courier New"/>
              </a:rPr>
              <a:t>consumerIsAlwaysLive:</a:t>
            </a:r>
            <a:r>
              <a:rPr lang="en-US" sz="900">
                <a:solidFill>
                  <a:srgbClr val="CCCCCC"/>
                </a:solidFill>
                <a:highlight>
                  <a:srgbClr val="1F1F1F"/>
                </a:highlight>
                <a:latin typeface="Courier New"/>
                <a:ea typeface="Courier New"/>
                <a:cs typeface="Courier New"/>
                <a:sym typeface="Courier New"/>
              </a:rPr>
              <a:t> </a:t>
            </a:r>
            <a:r>
              <a:rPr lang="en-US" sz="900">
                <a:solidFill>
                  <a:srgbClr val="569CD6"/>
                </a:solidFill>
                <a:highlight>
                  <a:srgbClr val="1F1F1F"/>
                </a:highlight>
                <a:latin typeface="Courier New"/>
                <a:ea typeface="Courier New"/>
                <a:cs typeface="Courier New"/>
                <a:sym typeface="Courier New"/>
              </a:rPr>
              <a:t>false</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9CDCFE"/>
                </a:solidFill>
                <a:highlight>
                  <a:srgbClr val="1F1F1F"/>
                </a:highlight>
                <a:latin typeface="Courier New"/>
                <a:ea typeface="Courier New"/>
                <a:cs typeface="Courier New"/>
                <a:sym typeface="Courier New"/>
              </a:rPr>
              <a:t>kind:</a:t>
            </a:r>
            <a:r>
              <a:rPr lang="en-US" sz="900">
                <a:solidFill>
                  <a:srgbClr val="CCCCCC"/>
                </a:solidFill>
                <a:highlight>
                  <a:srgbClr val="1F1F1F"/>
                </a:highlight>
                <a:latin typeface="Courier New"/>
                <a:ea typeface="Courier New"/>
                <a:cs typeface="Courier New"/>
                <a:sym typeface="Courier New"/>
              </a:rPr>
              <a:t> </a:t>
            </a:r>
            <a:r>
              <a:rPr lang="en-US" sz="900">
                <a:solidFill>
                  <a:srgbClr val="CE9178"/>
                </a:solidFill>
                <a:highlight>
                  <a:srgbClr val="1F1F1F"/>
                </a:highlight>
                <a:latin typeface="Courier New"/>
                <a:ea typeface="Courier New"/>
                <a:cs typeface="Courier New"/>
                <a:sym typeface="Courier New"/>
              </a:rPr>
              <a:t>'unknown'</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DCDCAA"/>
                </a:solidFill>
                <a:highlight>
                  <a:srgbClr val="1F1F1F"/>
                </a:highlight>
                <a:latin typeface="Courier New"/>
                <a:ea typeface="Courier New"/>
                <a:cs typeface="Courier New"/>
                <a:sym typeface="Courier New"/>
              </a:rPr>
              <a:t>producerMustRecompute</a:t>
            </a:r>
            <a:r>
              <a:rPr lang="en-US" sz="900">
                <a:solidFill>
                  <a:srgbClr val="9CDCFE"/>
                </a:solidFill>
                <a:highlight>
                  <a:srgbClr val="1F1F1F"/>
                </a:highlight>
                <a:latin typeface="Courier New"/>
                <a:ea typeface="Courier New"/>
                <a:cs typeface="Courier New"/>
                <a:sym typeface="Courier New"/>
              </a:rPr>
              <a:t>:</a:t>
            </a:r>
            <a:r>
              <a:rPr lang="en-US" sz="900">
                <a:solidFill>
                  <a:srgbClr val="CCCCCC"/>
                </a:solidFill>
                <a:highlight>
                  <a:srgbClr val="1F1F1F"/>
                </a:highlight>
                <a:latin typeface="Courier New"/>
                <a:ea typeface="Courier New"/>
                <a:cs typeface="Courier New"/>
                <a:sym typeface="Courier New"/>
              </a:rPr>
              <a:t> () </a:t>
            </a:r>
            <a:r>
              <a:rPr lang="en-US" sz="900">
                <a:solidFill>
                  <a:srgbClr val="569CD6"/>
                </a:solidFill>
                <a:highlight>
                  <a:srgbClr val="1F1F1F"/>
                </a:highlight>
                <a:latin typeface="Courier New"/>
                <a:ea typeface="Courier New"/>
                <a:cs typeface="Courier New"/>
                <a:sym typeface="Courier New"/>
              </a:rPr>
              <a:t>=&gt;</a:t>
            </a:r>
            <a:r>
              <a:rPr lang="en-US" sz="900">
                <a:solidFill>
                  <a:srgbClr val="CCCCCC"/>
                </a:solidFill>
                <a:highlight>
                  <a:srgbClr val="1F1F1F"/>
                </a:highlight>
                <a:latin typeface="Courier New"/>
                <a:ea typeface="Courier New"/>
                <a:cs typeface="Courier New"/>
                <a:sym typeface="Courier New"/>
              </a:rPr>
              <a:t> </a:t>
            </a:r>
            <a:r>
              <a:rPr lang="en-US" sz="900">
                <a:solidFill>
                  <a:srgbClr val="569CD6"/>
                </a:solidFill>
                <a:highlight>
                  <a:srgbClr val="1F1F1F"/>
                </a:highlight>
                <a:latin typeface="Courier New"/>
                <a:ea typeface="Courier New"/>
                <a:cs typeface="Courier New"/>
                <a:sym typeface="Courier New"/>
              </a:rPr>
              <a:t>false</a:t>
            </a:r>
            <a:r>
              <a:rPr lang="en-US" sz="900">
                <a:solidFill>
                  <a:srgbClr val="CCCCCC"/>
                </a:solidFill>
                <a:highlight>
                  <a:srgbClr val="1F1F1F"/>
                </a:highlight>
                <a:latin typeface="Courier New"/>
                <a:ea typeface="Courier New"/>
                <a:cs typeface="Courier New"/>
                <a:sym typeface="Courier New"/>
              </a:rPr>
              <a:t>,</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DCDCAA"/>
                </a:solidFill>
                <a:highlight>
                  <a:srgbClr val="1F1F1F"/>
                </a:highlight>
                <a:latin typeface="Courier New"/>
                <a:ea typeface="Courier New"/>
                <a:cs typeface="Courier New"/>
                <a:sym typeface="Courier New"/>
              </a:rPr>
              <a:t>producerRecomputeValue</a:t>
            </a:r>
            <a:r>
              <a:rPr lang="en-US" sz="900">
                <a:solidFill>
                  <a:srgbClr val="9CDCFE"/>
                </a:solidFill>
                <a:highlight>
                  <a:srgbClr val="1F1F1F"/>
                </a:highlight>
                <a:latin typeface="Courier New"/>
                <a:ea typeface="Courier New"/>
                <a:cs typeface="Courier New"/>
                <a:sym typeface="Courier New"/>
              </a:rPr>
              <a:t>:</a:t>
            </a:r>
            <a:r>
              <a:rPr lang="en-US" sz="900">
                <a:solidFill>
                  <a:srgbClr val="CCCCCC"/>
                </a:solidFill>
                <a:highlight>
                  <a:srgbClr val="1F1F1F"/>
                </a:highlight>
                <a:latin typeface="Courier New"/>
                <a:ea typeface="Courier New"/>
                <a:cs typeface="Courier New"/>
                <a:sym typeface="Courier New"/>
              </a:rPr>
              <a:t> () </a:t>
            </a:r>
            <a:r>
              <a:rPr lang="en-US" sz="900">
                <a:solidFill>
                  <a:srgbClr val="569CD6"/>
                </a:solidFill>
                <a:highlight>
                  <a:srgbClr val="1F1F1F"/>
                </a:highlight>
                <a:latin typeface="Courier New"/>
                <a:ea typeface="Courier New"/>
                <a:cs typeface="Courier New"/>
                <a:sym typeface="Courier New"/>
              </a:rPr>
              <a:t>=&gt;</a:t>
            </a:r>
            <a:r>
              <a:rPr lang="en-US" sz="900">
                <a:solidFill>
                  <a:srgbClr val="CCCCCC"/>
                </a:solidFill>
                <a:highlight>
                  <a:srgbClr val="1F1F1F"/>
                </a:highlight>
                <a:latin typeface="Courier New"/>
                <a:ea typeface="Courier New"/>
                <a:cs typeface="Courier New"/>
                <a:sym typeface="Courier New"/>
              </a:rPr>
              <a:t> {},</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DCDCAA"/>
                </a:solidFill>
                <a:highlight>
                  <a:srgbClr val="1F1F1F"/>
                </a:highlight>
                <a:latin typeface="Courier New"/>
                <a:ea typeface="Courier New"/>
                <a:cs typeface="Courier New"/>
                <a:sym typeface="Courier New"/>
              </a:rPr>
              <a:t>consumerMarkedDirty</a:t>
            </a:r>
            <a:r>
              <a:rPr lang="en-US" sz="900">
                <a:solidFill>
                  <a:srgbClr val="9CDCFE"/>
                </a:solidFill>
                <a:highlight>
                  <a:srgbClr val="1F1F1F"/>
                </a:highlight>
                <a:latin typeface="Courier New"/>
                <a:ea typeface="Courier New"/>
                <a:cs typeface="Courier New"/>
                <a:sym typeface="Courier New"/>
              </a:rPr>
              <a:t>:</a:t>
            </a:r>
            <a:r>
              <a:rPr lang="en-US" sz="900">
                <a:solidFill>
                  <a:srgbClr val="CCCCCC"/>
                </a:solidFill>
                <a:highlight>
                  <a:srgbClr val="1F1F1F"/>
                </a:highlight>
                <a:latin typeface="Courier New"/>
                <a:ea typeface="Courier New"/>
                <a:cs typeface="Courier New"/>
                <a:sym typeface="Courier New"/>
              </a:rPr>
              <a:t> () </a:t>
            </a:r>
            <a:r>
              <a:rPr lang="en-US" sz="900">
                <a:solidFill>
                  <a:srgbClr val="569CD6"/>
                </a:solidFill>
                <a:highlight>
                  <a:srgbClr val="1F1F1F"/>
                </a:highlight>
                <a:latin typeface="Courier New"/>
                <a:ea typeface="Courier New"/>
                <a:cs typeface="Courier New"/>
                <a:sym typeface="Courier New"/>
              </a:rPr>
              <a:t>=&gt;</a:t>
            </a:r>
            <a:r>
              <a:rPr lang="en-US" sz="900">
                <a:solidFill>
                  <a:srgbClr val="CCCCCC"/>
                </a:solidFill>
                <a:highlight>
                  <a:srgbClr val="1F1F1F"/>
                </a:highlight>
                <a:latin typeface="Courier New"/>
                <a:ea typeface="Courier New"/>
                <a:cs typeface="Courier New"/>
                <a:sym typeface="Courier New"/>
              </a:rPr>
              <a:t> {},</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 </a:t>
            </a:r>
            <a:r>
              <a:rPr lang="en-US" sz="900">
                <a:solidFill>
                  <a:srgbClr val="DCDCAA"/>
                </a:solidFill>
                <a:highlight>
                  <a:srgbClr val="1F1F1F"/>
                </a:highlight>
                <a:latin typeface="Courier New"/>
                <a:ea typeface="Courier New"/>
                <a:cs typeface="Courier New"/>
                <a:sym typeface="Courier New"/>
              </a:rPr>
              <a:t>consumerOnSignalRead</a:t>
            </a:r>
            <a:r>
              <a:rPr lang="en-US" sz="900">
                <a:solidFill>
                  <a:srgbClr val="9CDCFE"/>
                </a:solidFill>
                <a:highlight>
                  <a:srgbClr val="1F1F1F"/>
                </a:highlight>
                <a:latin typeface="Courier New"/>
                <a:ea typeface="Courier New"/>
                <a:cs typeface="Courier New"/>
                <a:sym typeface="Courier New"/>
              </a:rPr>
              <a:t>:</a:t>
            </a:r>
            <a:r>
              <a:rPr lang="en-US" sz="900">
                <a:solidFill>
                  <a:srgbClr val="CCCCCC"/>
                </a:solidFill>
                <a:highlight>
                  <a:srgbClr val="1F1F1F"/>
                </a:highlight>
                <a:latin typeface="Courier New"/>
                <a:ea typeface="Courier New"/>
                <a:cs typeface="Courier New"/>
                <a:sym typeface="Courier New"/>
              </a:rPr>
              <a:t> () </a:t>
            </a:r>
            <a:r>
              <a:rPr lang="en-US" sz="900">
                <a:solidFill>
                  <a:srgbClr val="569CD6"/>
                </a:solidFill>
                <a:highlight>
                  <a:srgbClr val="1F1F1F"/>
                </a:highlight>
                <a:latin typeface="Courier New"/>
                <a:ea typeface="Courier New"/>
                <a:cs typeface="Courier New"/>
                <a:sym typeface="Courier New"/>
              </a:rPr>
              <a:t>=&gt;</a:t>
            </a:r>
            <a:r>
              <a:rPr lang="en-US" sz="900">
                <a:solidFill>
                  <a:srgbClr val="CCCCCC"/>
                </a:solidFill>
                <a:highlight>
                  <a:srgbClr val="1F1F1F"/>
                </a:highlight>
                <a:latin typeface="Courier New"/>
                <a:ea typeface="Courier New"/>
                <a:cs typeface="Courier New"/>
                <a:sym typeface="Courier New"/>
              </a:rPr>
              <a:t> {},</a:t>
            </a:r>
            <a:endParaRPr sz="9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900">
                <a:solidFill>
                  <a:srgbClr val="CCCCCC"/>
                </a:solidFill>
                <a:highlight>
                  <a:srgbClr val="1F1F1F"/>
                </a:highlight>
                <a:latin typeface="Courier New"/>
                <a:ea typeface="Courier New"/>
                <a:cs typeface="Courier New"/>
                <a:sym typeface="Courier New"/>
              </a:rPr>
              <a:t>};</a:t>
            </a:r>
            <a:endParaRPr sz="1800">
              <a:solidFill>
                <a:srgbClr val="569CD6"/>
              </a:solidFill>
              <a:highlight>
                <a:srgbClr val="1F1F1F"/>
              </a:highlight>
              <a:latin typeface="Courier New"/>
              <a:ea typeface="Courier New"/>
              <a:cs typeface="Courier New"/>
              <a:sym typeface="Courier Ne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nvSpPr>
        <p:spPr>
          <a:xfrm>
            <a:off x="315950" y="1069975"/>
            <a:ext cx="6618900" cy="886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3200">
                <a:solidFill>
                  <a:schemeClr val="dk1"/>
                </a:solidFill>
                <a:latin typeface="Poppins"/>
                <a:ea typeface="Poppins"/>
                <a:cs typeface="Poppins"/>
                <a:sym typeface="Poppins"/>
              </a:rPr>
              <a:t>Angular splits signals into</a:t>
            </a:r>
            <a:r>
              <a:rPr lang="en-US" sz="3200">
                <a:solidFill>
                  <a:schemeClr val="dk1"/>
                </a:solidFill>
                <a:latin typeface="Poppins"/>
                <a:ea typeface="Poppins"/>
                <a:cs typeface="Poppins"/>
                <a:sym typeface="Poppins"/>
              </a:rPr>
              <a:t> </a:t>
            </a:r>
            <a:br>
              <a:rPr lang="en-US" sz="3200">
                <a:solidFill>
                  <a:schemeClr val="dk1"/>
                </a:solidFill>
                <a:latin typeface="Poppins"/>
                <a:ea typeface="Poppins"/>
                <a:cs typeface="Poppins"/>
                <a:sym typeface="Poppins"/>
              </a:rPr>
            </a:br>
            <a:r>
              <a:rPr b="1" lang="en-US" sz="3200">
                <a:solidFill>
                  <a:schemeClr val="dk1"/>
                </a:solidFill>
                <a:latin typeface="Poppins"/>
                <a:ea typeface="Poppins"/>
                <a:cs typeface="Poppins"/>
                <a:sym typeface="Poppins"/>
              </a:rPr>
              <a:t>two roles</a:t>
            </a:r>
            <a:endParaRPr>
              <a:latin typeface="Poppins SemiBold"/>
              <a:ea typeface="Poppins SemiBold"/>
              <a:cs typeface="Poppins SemiBold"/>
              <a:sym typeface="Poppins SemiBold"/>
            </a:endParaRPr>
          </a:p>
        </p:txBody>
      </p:sp>
      <p:grpSp>
        <p:nvGrpSpPr>
          <p:cNvPr id="163" name="Google Shape;163;p27"/>
          <p:cNvGrpSpPr/>
          <p:nvPr/>
        </p:nvGrpSpPr>
        <p:grpSpPr>
          <a:xfrm>
            <a:off x="315951" y="2568004"/>
            <a:ext cx="3536400" cy="1749880"/>
            <a:chOff x="407988" y="3121873"/>
            <a:chExt cx="3536400" cy="1749880"/>
          </a:xfrm>
        </p:grpSpPr>
        <p:cxnSp>
          <p:nvCxnSpPr>
            <p:cNvPr id="164" name="Google Shape;164;p27"/>
            <p:cNvCxnSpPr/>
            <p:nvPr/>
          </p:nvCxnSpPr>
          <p:spPr>
            <a:xfrm>
              <a:off x="407988" y="3121873"/>
              <a:ext cx="3536400" cy="0"/>
            </a:xfrm>
            <a:prstGeom prst="straightConnector1">
              <a:avLst/>
            </a:prstGeom>
            <a:noFill/>
            <a:ln cap="flat" cmpd="sng" w="9525">
              <a:solidFill>
                <a:schemeClr val="dk1"/>
              </a:solidFill>
              <a:prstDash val="solid"/>
              <a:round/>
              <a:headEnd len="sm" w="sm" type="none"/>
              <a:tailEnd len="sm" w="sm" type="none"/>
            </a:ln>
          </p:spPr>
        </p:cxnSp>
        <p:sp>
          <p:nvSpPr>
            <p:cNvPr id="165" name="Google Shape;165;p27"/>
            <p:cNvSpPr txBox="1"/>
            <p:nvPr/>
          </p:nvSpPr>
          <p:spPr>
            <a:xfrm>
              <a:off x="407988" y="3209453"/>
              <a:ext cx="3536400" cy="166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lang="en-US" sz="1200">
                  <a:latin typeface="Poppins"/>
                  <a:ea typeface="Poppins"/>
                  <a:cs typeface="Poppins"/>
                  <a:sym typeface="Poppins"/>
                </a:rPr>
                <a:t>Producers</a:t>
              </a:r>
              <a:r>
                <a:rPr lang="en-US" sz="1200">
                  <a:latin typeface="Poppins"/>
                  <a:ea typeface="Poppins"/>
                  <a:cs typeface="Poppins"/>
                  <a:sym typeface="Poppins"/>
                </a:rPr>
                <a:t> </a:t>
              </a:r>
              <a:endParaRPr sz="12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200"/>
                <a:buFont typeface="Arial"/>
                <a:buNone/>
              </a:pPr>
              <a:r>
                <a:t/>
              </a:r>
              <a:endParaRPr sz="12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200"/>
                <a:buFont typeface="Arial"/>
                <a:buNone/>
              </a:pPr>
              <a:r>
                <a:rPr lang="en-US" sz="1200">
                  <a:latin typeface="Poppins"/>
                  <a:ea typeface="Poppins"/>
                  <a:cs typeface="Poppins"/>
                  <a:sym typeface="Poppins"/>
                </a:rPr>
                <a:t>Hold values that can be updated at any time.</a:t>
              </a:r>
              <a:endParaRPr sz="12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200"/>
                <a:buFont typeface="Arial"/>
                <a:buNone/>
              </a:pPr>
              <a:r>
                <a:t/>
              </a:r>
              <a:endParaRPr sz="12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200"/>
                <a:buFont typeface="Arial"/>
                <a:buNone/>
              </a:pPr>
              <a:r>
                <a:t/>
              </a:r>
              <a:endParaRPr sz="12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200"/>
                <a:buFont typeface="Arial"/>
                <a:buNone/>
              </a:pPr>
              <a:r>
                <a:rPr lang="en-US" sz="1200">
                  <a:latin typeface="Poppins"/>
                  <a:ea typeface="Poppins"/>
                  <a:cs typeface="Poppins"/>
                  <a:sym typeface="Poppins"/>
                </a:rPr>
                <a:t>signal</a:t>
              </a:r>
              <a:endParaRPr sz="12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200"/>
                <a:buFont typeface="Arial"/>
                <a:buNone/>
              </a:pPr>
              <a:r>
                <a:rPr lang="en-US" sz="1200">
                  <a:latin typeface="Poppins"/>
                  <a:ea typeface="Poppins"/>
                  <a:cs typeface="Poppins"/>
                  <a:sym typeface="Poppins"/>
                </a:rPr>
                <a:t>computed</a:t>
              </a:r>
              <a:endParaRPr sz="12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200"/>
                <a:buFont typeface="Arial"/>
                <a:buNone/>
              </a:pPr>
              <a:r>
                <a:rPr lang="en-US" sz="1200">
                  <a:latin typeface="Poppins"/>
                  <a:ea typeface="Poppins"/>
                  <a:cs typeface="Poppins"/>
                  <a:sym typeface="Poppins"/>
                </a:rPr>
                <a:t>linkedSignal</a:t>
              </a:r>
              <a:endParaRPr sz="12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200"/>
                <a:buFont typeface="Arial"/>
                <a:buNone/>
              </a:pPr>
              <a:r>
                <a:rPr lang="en-US" sz="1200">
                  <a:latin typeface="Poppins"/>
                  <a:ea typeface="Poppins"/>
                  <a:cs typeface="Poppins"/>
                  <a:sym typeface="Poppins"/>
                </a:rPr>
                <a:t>resource</a:t>
              </a:r>
              <a:endParaRPr sz="1200">
                <a:latin typeface="Poppins"/>
                <a:ea typeface="Poppins"/>
                <a:cs typeface="Poppins"/>
                <a:sym typeface="Poppins"/>
              </a:endParaRPr>
            </a:p>
          </p:txBody>
        </p:sp>
      </p:grpSp>
      <p:grpSp>
        <p:nvGrpSpPr>
          <p:cNvPr id="166" name="Google Shape;166;p27"/>
          <p:cNvGrpSpPr/>
          <p:nvPr/>
        </p:nvGrpSpPr>
        <p:grpSpPr>
          <a:xfrm>
            <a:off x="4556474" y="2568099"/>
            <a:ext cx="3536480" cy="1934703"/>
            <a:chOff x="315951" y="2789173"/>
            <a:chExt cx="2627400" cy="1448890"/>
          </a:xfrm>
        </p:grpSpPr>
        <p:cxnSp>
          <p:nvCxnSpPr>
            <p:cNvPr id="167" name="Google Shape;167;p27"/>
            <p:cNvCxnSpPr/>
            <p:nvPr/>
          </p:nvCxnSpPr>
          <p:spPr>
            <a:xfrm>
              <a:off x="315951" y="2789173"/>
              <a:ext cx="2627400" cy="0"/>
            </a:xfrm>
            <a:prstGeom prst="straightConnector1">
              <a:avLst/>
            </a:prstGeom>
            <a:noFill/>
            <a:ln cap="flat" cmpd="sng" w="9525">
              <a:solidFill>
                <a:schemeClr val="dk1"/>
              </a:solidFill>
              <a:prstDash val="solid"/>
              <a:round/>
              <a:headEnd len="sm" w="sm" type="none"/>
              <a:tailEnd len="sm" w="sm" type="none"/>
            </a:ln>
          </p:spPr>
        </p:cxnSp>
        <p:sp>
          <p:nvSpPr>
            <p:cNvPr id="168" name="Google Shape;168;p27"/>
            <p:cNvSpPr txBox="1"/>
            <p:nvPr/>
          </p:nvSpPr>
          <p:spPr>
            <a:xfrm>
              <a:off x="315951" y="2854763"/>
              <a:ext cx="2627400" cy="138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1200">
                  <a:latin typeface="Poppins"/>
                  <a:ea typeface="Poppins"/>
                  <a:cs typeface="Poppins"/>
                  <a:sym typeface="Poppins"/>
                </a:rPr>
                <a:t>Consumers</a:t>
              </a:r>
              <a:endParaRPr b="1" sz="1200">
                <a:latin typeface="Poppins"/>
                <a:ea typeface="Poppins"/>
                <a:cs typeface="Poppins"/>
                <a:sym typeface="Poppins"/>
              </a:endParaRPr>
            </a:p>
            <a:p>
              <a:pPr indent="0" lvl="0" marL="0" marR="0" rtl="0" algn="l">
                <a:lnSpc>
                  <a:spcPct val="100000"/>
                </a:lnSpc>
                <a:spcBef>
                  <a:spcPts val="0"/>
                </a:spcBef>
                <a:spcAft>
                  <a:spcPts val="0"/>
                </a:spcAft>
                <a:buNone/>
              </a:pPr>
              <a:r>
                <a:t/>
              </a:r>
              <a:endParaRPr b="1" sz="1200">
                <a:latin typeface="Poppins"/>
                <a:ea typeface="Poppins"/>
                <a:cs typeface="Poppins"/>
                <a:sym typeface="Poppins"/>
              </a:endParaRPr>
            </a:p>
            <a:p>
              <a:pPr indent="0" lvl="0" marL="0" marR="0" rtl="0" algn="l">
                <a:lnSpc>
                  <a:spcPct val="100000"/>
                </a:lnSpc>
                <a:spcBef>
                  <a:spcPts val="0"/>
                </a:spcBef>
                <a:spcAft>
                  <a:spcPts val="0"/>
                </a:spcAft>
                <a:buNone/>
              </a:pPr>
              <a:r>
                <a:rPr lang="en-US" sz="1200">
                  <a:latin typeface="Poppins"/>
                  <a:ea typeface="Poppins"/>
                  <a:cs typeface="Poppins"/>
                  <a:sym typeface="Poppins"/>
                </a:rPr>
                <a:t>Read the values that are stored in producers.</a:t>
              </a:r>
              <a:endParaRPr sz="1200">
                <a:latin typeface="Poppins"/>
                <a:ea typeface="Poppins"/>
                <a:cs typeface="Poppins"/>
                <a:sym typeface="Poppins"/>
              </a:endParaRPr>
            </a:p>
            <a:p>
              <a:pPr indent="0" lvl="0" marL="0" marR="0" rtl="0" algn="l">
                <a:lnSpc>
                  <a:spcPct val="100000"/>
                </a:lnSpc>
                <a:spcBef>
                  <a:spcPts val="0"/>
                </a:spcBef>
                <a:spcAft>
                  <a:spcPts val="0"/>
                </a:spcAft>
                <a:buNone/>
              </a:pPr>
              <a:br>
                <a:rPr lang="en-US" sz="1200">
                  <a:latin typeface="Poppins"/>
                  <a:ea typeface="Poppins"/>
                  <a:cs typeface="Poppins"/>
                  <a:sym typeface="Poppins"/>
                </a:rPr>
              </a:br>
              <a:endParaRPr sz="1200">
                <a:latin typeface="Poppins"/>
                <a:ea typeface="Poppins"/>
                <a:cs typeface="Poppins"/>
                <a:sym typeface="Poppins"/>
              </a:endParaRPr>
            </a:p>
            <a:p>
              <a:pPr indent="0" lvl="0" marL="0" marR="0" rtl="0" algn="l">
                <a:lnSpc>
                  <a:spcPct val="100000"/>
                </a:lnSpc>
                <a:spcBef>
                  <a:spcPts val="0"/>
                </a:spcBef>
                <a:spcAft>
                  <a:spcPts val="0"/>
                </a:spcAft>
                <a:buNone/>
              </a:pPr>
              <a:r>
                <a:rPr lang="en-US" sz="1200">
                  <a:latin typeface="Poppins"/>
                  <a:ea typeface="Poppins"/>
                  <a:cs typeface="Poppins"/>
                  <a:sym typeface="Poppins"/>
                </a:rPr>
                <a:t>effects</a:t>
              </a:r>
              <a:endParaRPr sz="1200">
                <a:latin typeface="Poppins"/>
                <a:ea typeface="Poppins"/>
                <a:cs typeface="Poppins"/>
                <a:sym typeface="Poppins"/>
              </a:endParaRPr>
            </a:p>
            <a:p>
              <a:pPr indent="0" lvl="0" marL="0" marR="0" rtl="0" algn="l">
                <a:lnSpc>
                  <a:spcPct val="100000"/>
                </a:lnSpc>
                <a:spcBef>
                  <a:spcPts val="0"/>
                </a:spcBef>
                <a:spcAft>
                  <a:spcPts val="0"/>
                </a:spcAft>
                <a:buNone/>
              </a:pPr>
              <a:r>
                <a:rPr lang="en-US" sz="1200">
                  <a:latin typeface="Poppins"/>
                  <a:ea typeface="Poppins"/>
                  <a:cs typeface="Poppins"/>
                  <a:sym typeface="Poppins"/>
                </a:rPr>
                <a:t>computed</a:t>
              </a:r>
              <a:endParaRPr sz="1200">
                <a:latin typeface="Poppins"/>
                <a:ea typeface="Poppins"/>
                <a:cs typeface="Poppins"/>
                <a:sym typeface="Poppins"/>
              </a:endParaRPr>
            </a:p>
            <a:p>
              <a:pPr indent="0" lvl="0" marL="0" marR="0" rtl="0" algn="l">
                <a:lnSpc>
                  <a:spcPct val="100000"/>
                </a:lnSpc>
                <a:spcBef>
                  <a:spcPts val="0"/>
                </a:spcBef>
                <a:spcAft>
                  <a:spcPts val="0"/>
                </a:spcAft>
                <a:buNone/>
              </a:pPr>
              <a:r>
                <a:rPr lang="en-US" sz="1200">
                  <a:latin typeface="Poppins"/>
                  <a:ea typeface="Poppins"/>
                  <a:cs typeface="Poppins"/>
                  <a:sym typeface="Poppins"/>
                </a:rPr>
                <a:t>linkedSignal</a:t>
              </a:r>
              <a:endParaRPr sz="1200">
                <a:latin typeface="Poppins"/>
                <a:ea typeface="Poppins"/>
                <a:cs typeface="Poppins"/>
                <a:sym typeface="Poppins"/>
              </a:endParaRPr>
            </a:p>
            <a:p>
              <a:pPr indent="0" lvl="0" marL="0" marR="0" rtl="0" algn="l">
                <a:lnSpc>
                  <a:spcPct val="100000"/>
                </a:lnSpc>
                <a:spcBef>
                  <a:spcPts val="0"/>
                </a:spcBef>
                <a:spcAft>
                  <a:spcPts val="0"/>
                </a:spcAft>
                <a:buNone/>
              </a:pPr>
              <a:r>
                <a:rPr lang="en-US" sz="1200">
                  <a:latin typeface="Poppins"/>
                  <a:ea typeface="Poppins"/>
                  <a:cs typeface="Poppins"/>
                  <a:sym typeface="Poppins"/>
                </a:rPr>
                <a:t>resource</a:t>
              </a:r>
              <a:endParaRPr sz="1200">
                <a:latin typeface="Poppins"/>
                <a:ea typeface="Poppins"/>
                <a:cs typeface="Poppins"/>
                <a:sym typeface="Poppins"/>
              </a:endParaRPr>
            </a:p>
            <a:p>
              <a:pPr indent="0" lvl="0" marL="0" marR="0" rtl="0" algn="l">
                <a:lnSpc>
                  <a:spcPct val="100000"/>
                </a:lnSpc>
                <a:spcBef>
                  <a:spcPts val="0"/>
                </a:spcBef>
                <a:spcAft>
                  <a:spcPts val="0"/>
                </a:spcAft>
                <a:buNone/>
              </a:pPr>
              <a:r>
                <a:rPr lang="en-US" sz="1200">
                  <a:latin typeface="Poppins"/>
                  <a:ea typeface="Poppins"/>
                  <a:cs typeface="Poppins"/>
                  <a:sym typeface="Poppins"/>
                </a:rPr>
                <a:t>template</a:t>
              </a:r>
              <a:endParaRPr sz="1200">
                <a:latin typeface="Poppins"/>
                <a:ea typeface="Poppins"/>
                <a:cs typeface="Poppins"/>
                <a:sym typeface="Poppins"/>
              </a:endParaRPr>
            </a:p>
          </p:txBody>
        </p:sp>
      </p:grpSp>
      <p:sp>
        <p:nvSpPr>
          <p:cNvPr id="169" name="Google Shape;169;p27"/>
          <p:cNvSpPr/>
          <p:nvPr/>
        </p:nvSpPr>
        <p:spPr>
          <a:xfrm>
            <a:off x="275725" y="3768225"/>
            <a:ext cx="7817100" cy="541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p:nvPr/>
        </p:nvSpPr>
        <p:spPr>
          <a:xfrm>
            <a:off x="4891750" y="3444188"/>
            <a:ext cx="4136100" cy="8388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Poppins"/>
              <a:ea typeface="Poppins"/>
              <a:cs typeface="Poppins"/>
              <a:sym typeface="Poppins"/>
            </a:endParaRPr>
          </a:p>
        </p:txBody>
      </p:sp>
      <p:sp>
        <p:nvSpPr>
          <p:cNvPr id="175" name="Google Shape;175;p28"/>
          <p:cNvSpPr/>
          <p:nvPr/>
        </p:nvSpPr>
        <p:spPr>
          <a:xfrm>
            <a:off x="4891750" y="980000"/>
            <a:ext cx="4136100" cy="8388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Poppins"/>
              <a:ea typeface="Poppins"/>
              <a:cs typeface="Poppins"/>
              <a:sym typeface="Poppins"/>
            </a:endParaRPr>
          </a:p>
        </p:txBody>
      </p:sp>
      <p:sp>
        <p:nvSpPr>
          <p:cNvPr id="176" name="Google Shape;176;p28"/>
          <p:cNvSpPr/>
          <p:nvPr/>
        </p:nvSpPr>
        <p:spPr>
          <a:xfrm>
            <a:off x="4891750" y="2254625"/>
            <a:ext cx="4136100" cy="8388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Poppins"/>
              <a:ea typeface="Poppins"/>
              <a:cs typeface="Poppins"/>
              <a:sym typeface="Poppins"/>
            </a:endParaRPr>
          </a:p>
        </p:txBody>
      </p:sp>
      <p:sp>
        <p:nvSpPr>
          <p:cNvPr id="177" name="Google Shape;177;p28"/>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Graph structure</a:t>
            </a:r>
            <a:endParaRPr/>
          </a:p>
        </p:txBody>
      </p:sp>
      <p:sp>
        <p:nvSpPr>
          <p:cNvPr id="178" name="Google Shape;178;p28"/>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179" name="Google Shape;179;p28"/>
          <p:cNvSpPr/>
          <p:nvPr/>
        </p:nvSpPr>
        <p:spPr>
          <a:xfrm>
            <a:off x="5204075"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A</a:t>
            </a:r>
            <a:endParaRPr>
              <a:solidFill>
                <a:schemeClr val="dk1"/>
              </a:solidFill>
              <a:latin typeface="Poppins"/>
              <a:ea typeface="Poppins"/>
              <a:cs typeface="Poppins"/>
              <a:sym typeface="Poppins"/>
            </a:endParaRPr>
          </a:p>
        </p:txBody>
      </p:sp>
      <p:sp>
        <p:nvSpPr>
          <p:cNvPr id="180" name="Google Shape;180;p28"/>
          <p:cNvSpPr/>
          <p:nvPr/>
        </p:nvSpPr>
        <p:spPr>
          <a:xfrm>
            <a:off x="6694450"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B</a:t>
            </a:r>
            <a:endParaRPr>
              <a:solidFill>
                <a:schemeClr val="dk1"/>
              </a:solidFill>
              <a:latin typeface="Poppins"/>
              <a:ea typeface="Poppins"/>
              <a:cs typeface="Poppins"/>
              <a:sym typeface="Poppins"/>
            </a:endParaRPr>
          </a:p>
        </p:txBody>
      </p:sp>
      <p:sp>
        <p:nvSpPr>
          <p:cNvPr id="181" name="Google Shape;181;p28"/>
          <p:cNvSpPr/>
          <p:nvPr/>
        </p:nvSpPr>
        <p:spPr>
          <a:xfrm>
            <a:off x="8184825"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C</a:t>
            </a:r>
            <a:endParaRPr>
              <a:solidFill>
                <a:schemeClr val="dk1"/>
              </a:solidFill>
              <a:latin typeface="Poppins"/>
              <a:ea typeface="Poppins"/>
              <a:cs typeface="Poppins"/>
              <a:sym typeface="Poppins"/>
            </a:endParaRPr>
          </a:p>
        </p:txBody>
      </p:sp>
      <p:sp>
        <p:nvSpPr>
          <p:cNvPr id="182" name="Google Shape;182;p28"/>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AB</a:t>
            </a:r>
            <a:endParaRPr>
              <a:solidFill>
                <a:schemeClr val="dk2"/>
              </a:solidFill>
              <a:latin typeface="Poppins"/>
              <a:ea typeface="Poppins"/>
              <a:cs typeface="Poppins"/>
              <a:sym typeface="Poppins"/>
            </a:endParaRPr>
          </a:p>
        </p:txBody>
      </p:sp>
      <p:sp>
        <p:nvSpPr>
          <p:cNvPr id="183" name="Google Shape;183;p28"/>
          <p:cNvSpPr/>
          <p:nvPr/>
        </p:nvSpPr>
        <p:spPr>
          <a:xfrm>
            <a:off x="6694450" y="352923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ABC</a:t>
            </a:r>
            <a:endParaRPr>
              <a:solidFill>
                <a:schemeClr val="dk1"/>
              </a:solidFill>
              <a:latin typeface="Poppins"/>
              <a:ea typeface="Poppins"/>
              <a:cs typeface="Poppins"/>
              <a:sym typeface="Poppins"/>
            </a:endParaRPr>
          </a:p>
        </p:txBody>
      </p:sp>
      <p:cxnSp>
        <p:nvCxnSpPr>
          <p:cNvPr id="184" name="Google Shape;184;p28"/>
          <p:cNvCxnSpPr>
            <a:stCxn id="179" idx="5"/>
            <a:endCxn id="182" idx="0"/>
          </p:cNvCxnSpPr>
          <p:nvPr/>
        </p:nvCxnSpPr>
        <p:spPr>
          <a:xfrm>
            <a:off x="5761275" y="1627862"/>
            <a:ext cx="514500" cy="717900"/>
          </a:xfrm>
          <a:prstGeom prst="straightConnector1">
            <a:avLst/>
          </a:prstGeom>
          <a:noFill/>
          <a:ln cap="flat" cmpd="sng" w="38100">
            <a:solidFill>
              <a:schemeClr val="dk2"/>
            </a:solidFill>
            <a:prstDash val="solid"/>
            <a:round/>
            <a:headEnd len="med" w="med" type="triangle"/>
            <a:tailEnd len="med" w="med" type="none"/>
          </a:ln>
        </p:spPr>
      </p:cxnSp>
      <p:cxnSp>
        <p:nvCxnSpPr>
          <p:cNvPr id="185" name="Google Shape;185;p28"/>
          <p:cNvCxnSpPr>
            <a:stCxn id="180" idx="3"/>
            <a:endCxn id="182" idx="0"/>
          </p:cNvCxnSpPr>
          <p:nvPr/>
        </p:nvCxnSpPr>
        <p:spPr>
          <a:xfrm flipH="1">
            <a:off x="6275550" y="1627862"/>
            <a:ext cx="514500" cy="717900"/>
          </a:xfrm>
          <a:prstGeom prst="straightConnector1">
            <a:avLst/>
          </a:prstGeom>
          <a:noFill/>
          <a:ln cap="flat" cmpd="sng" w="38100">
            <a:solidFill>
              <a:schemeClr val="dk2"/>
            </a:solidFill>
            <a:prstDash val="solid"/>
            <a:round/>
            <a:headEnd len="med" w="med" type="triangle"/>
            <a:tailEnd len="med" w="med" type="none"/>
          </a:ln>
        </p:spPr>
      </p:cxnSp>
      <p:cxnSp>
        <p:nvCxnSpPr>
          <p:cNvPr id="186" name="Google Shape;186;p28"/>
          <p:cNvCxnSpPr>
            <a:stCxn id="182" idx="4"/>
            <a:endCxn id="183" idx="1"/>
          </p:cNvCxnSpPr>
          <p:nvPr/>
        </p:nvCxnSpPr>
        <p:spPr>
          <a:xfrm>
            <a:off x="6275663" y="2998488"/>
            <a:ext cx="514500" cy="626400"/>
          </a:xfrm>
          <a:prstGeom prst="straightConnector1">
            <a:avLst/>
          </a:prstGeom>
          <a:noFill/>
          <a:ln cap="flat" cmpd="sng" w="38100">
            <a:solidFill>
              <a:schemeClr val="dk2"/>
            </a:solidFill>
            <a:prstDash val="solid"/>
            <a:round/>
            <a:headEnd len="med" w="med" type="triangle"/>
            <a:tailEnd len="med" w="med" type="none"/>
          </a:ln>
        </p:spPr>
      </p:cxnSp>
      <p:cxnSp>
        <p:nvCxnSpPr>
          <p:cNvPr id="187" name="Google Shape;187;p28"/>
          <p:cNvCxnSpPr>
            <a:stCxn id="181" idx="4"/>
            <a:endCxn id="183" idx="7"/>
          </p:cNvCxnSpPr>
          <p:nvPr/>
        </p:nvCxnSpPr>
        <p:spPr>
          <a:xfrm flipH="1">
            <a:off x="7251525" y="1723463"/>
            <a:ext cx="1259700" cy="1901400"/>
          </a:xfrm>
          <a:prstGeom prst="straightConnector1">
            <a:avLst/>
          </a:prstGeom>
          <a:noFill/>
          <a:ln cap="flat" cmpd="sng" w="38100">
            <a:solidFill>
              <a:schemeClr val="dk2"/>
            </a:solidFill>
            <a:prstDash val="solid"/>
            <a:round/>
            <a:headEnd len="med" w="med" type="triangle"/>
            <a:tailEnd len="med" w="med" type="none"/>
          </a:ln>
        </p:spPr>
      </p:cxnSp>
      <p:sp>
        <p:nvSpPr>
          <p:cNvPr id="188" name="Google Shape;188;p28"/>
          <p:cNvSpPr txBox="1"/>
          <p:nvPr/>
        </p:nvSpPr>
        <p:spPr>
          <a:xfrm>
            <a:off x="315950" y="1069975"/>
            <a:ext cx="42072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Signals can be both, producer AND consumer.</a:t>
            </a:r>
            <a:endParaRPr sz="1800">
              <a:solidFill>
                <a:schemeClr val="dk1"/>
              </a:solidFill>
              <a:latin typeface="Poppins"/>
              <a:ea typeface="Poppins"/>
              <a:cs typeface="Poppins"/>
              <a:sym typeface="Poppins"/>
            </a:endParaRPr>
          </a:p>
        </p:txBody>
      </p:sp>
      <p:sp>
        <p:nvSpPr>
          <p:cNvPr id="189" name="Google Shape;189;p28"/>
          <p:cNvSpPr/>
          <p:nvPr/>
        </p:nvSpPr>
        <p:spPr>
          <a:xfrm>
            <a:off x="5203641" y="4458233"/>
            <a:ext cx="246300" cy="2463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190" name="Google Shape;190;p28"/>
          <p:cNvSpPr/>
          <p:nvPr/>
        </p:nvSpPr>
        <p:spPr>
          <a:xfrm>
            <a:off x="6205966" y="4476933"/>
            <a:ext cx="246300" cy="2463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191" name="Google Shape;191;p28"/>
          <p:cNvSpPr txBox="1"/>
          <p:nvPr/>
        </p:nvSpPr>
        <p:spPr>
          <a:xfrm>
            <a:off x="5468759" y="4415441"/>
            <a:ext cx="324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Signal             Computed</a:t>
            </a:r>
            <a:endParaRPr sz="1200">
              <a:solidFill>
                <a:schemeClr val="dk1"/>
              </a:solidFill>
              <a:latin typeface="Poppins"/>
              <a:ea typeface="Poppins"/>
              <a:cs typeface="Poppins"/>
              <a:sym typeface="Poppins"/>
            </a:endParaRPr>
          </a:p>
        </p:txBody>
      </p:sp>
      <p:cxnSp>
        <p:nvCxnSpPr>
          <p:cNvPr id="192" name="Google Shape;192;p28"/>
          <p:cNvCxnSpPr>
            <a:endCxn id="175" idx="1"/>
          </p:cNvCxnSpPr>
          <p:nvPr/>
        </p:nvCxnSpPr>
        <p:spPr>
          <a:xfrm flipH="1" rot="10800000">
            <a:off x="3737350" y="1399400"/>
            <a:ext cx="1154400" cy="818100"/>
          </a:xfrm>
          <a:prstGeom prst="straightConnector1">
            <a:avLst/>
          </a:prstGeom>
          <a:noFill/>
          <a:ln cap="flat" cmpd="sng" w="19050">
            <a:solidFill>
              <a:schemeClr val="dk2"/>
            </a:solidFill>
            <a:prstDash val="dot"/>
            <a:round/>
            <a:headEnd len="med" w="med" type="none"/>
            <a:tailEnd len="med" w="med" type="triangle"/>
          </a:ln>
        </p:spPr>
      </p:cxnSp>
      <p:cxnSp>
        <p:nvCxnSpPr>
          <p:cNvPr id="193" name="Google Shape;193;p28"/>
          <p:cNvCxnSpPr/>
          <p:nvPr/>
        </p:nvCxnSpPr>
        <p:spPr>
          <a:xfrm>
            <a:off x="3753950" y="2275625"/>
            <a:ext cx="1129500" cy="191100"/>
          </a:xfrm>
          <a:prstGeom prst="straightConnector1">
            <a:avLst/>
          </a:prstGeom>
          <a:noFill/>
          <a:ln cap="flat" cmpd="sng" w="19050">
            <a:solidFill>
              <a:schemeClr val="dk2"/>
            </a:solidFill>
            <a:prstDash val="dot"/>
            <a:round/>
            <a:headEnd len="med" w="med" type="none"/>
            <a:tailEnd len="med" w="med" type="triangle"/>
          </a:ln>
        </p:spPr>
      </p:cxnSp>
      <p:cxnSp>
        <p:nvCxnSpPr>
          <p:cNvPr id="194" name="Google Shape;194;p28"/>
          <p:cNvCxnSpPr/>
          <p:nvPr/>
        </p:nvCxnSpPr>
        <p:spPr>
          <a:xfrm flipH="1" rot="10800000">
            <a:off x="4194125" y="2848750"/>
            <a:ext cx="672600" cy="124500"/>
          </a:xfrm>
          <a:prstGeom prst="straightConnector1">
            <a:avLst/>
          </a:prstGeom>
          <a:noFill/>
          <a:ln cap="flat" cmpd="sng" w="19050">
            <a:solidFill>
              <a:schemeClr val="dk2"/>
            </a:solidFill>
            <a:prstDash val="dot"/>
            <a:round/>
            <a:headEnd len="med" w="med" type="none"/>
            <a:tailEnd len="med" w="med" type="triangle"/>
          </a:ln>
        </p:spPr>
      </p:cxnSp>
      <p:cxnSp>
        <p:nvCxnSpPr>
          <p:cNvPr id="195" name="Google Shape;195;p28"/>
          <p:cNvCxnSpPr>
            <a:endCxn id="174" idx="1"/>
          </p:cNvCxnSpPr>
          <p:nvPr/>
        </p:nvCxnSpPr>
        <p:spPr>
          <a:xfrm>
            <a:off x="4177450" y="3089588"/>
            <a:ext cx="714300" cy="774000"/>
          </a:xfrm>
          <a:prstGeom prst="straightConnector1">
            <a:avLst/>
          </a:prstGeom>
          <a:noFill/>
          <a:ln cap="flat" cmpd="sng" w="19050">
            <a:solidFill>
              <a:schemeClr val="dk2"/>
            </a:solidFill>
            <a:prstDash val="dot"/>
            <a:round/>
            <a:headEnd len="med" w="med" type="none"/>
            <a:tailEnd len="med" w="med" type="triangle"/>
          </a:ln>
        </p:spPr>
      </p:cxnSp>
      <p:sp>
        <p:nvSpPr>
          <p:cNvPr id="196" name="Google Shape;196;p28"/>
          <p:cNvSpPr txBox="1"/>
          <p:nvPr/>
        </p:nvSpPr>
        <p:spPr>
          <a:xfrm>
            <a:off x="315950" y="1818800"/>
            <a:ext cx="42072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Signals on a graph that </a:t>
            </a:r>
            <a:br>
              <a:rPr lang="en-US" sz="1800">
                <a:solidFill>
                  <a:schemeClr val="dk1"/>
                </a:solidFill>
                <a:latin typeface="Poppins"/>
                <a:ea typeface="Poppins"/>
                <a:cs typeface="Poppins"/>
                <a:sym typeface="Poppins"/>
              </a:rPr>
            </a:br>
            <a:r>
              <a:rPr lang="en-US" sz="1800">
                <a:solidFill>
                  <a:schemeClr val="dk1"/>
                </a:solidFill>
                <a:latin typeface="Poppins"/>
                <a:ea typeface="Poppins"/>
                <a:cs typeface="Poppins"/>
                <a:sym typeface="Poppins"/>
              </a:rPr>
              <a:t>are not an end are </a:t>
            </a:r>
            <a:r>
              <a:rPr b="1" lang="en-US" sz="1800">
                <a:solidFill>
                  <a:schemeClr val="dk1"/>
                </a:solidFill>
                <a:latin typeface="Poppins"/>
                <a:ea typeface="Poppins"/>
                <a:cs typeface="Poppins"/>
                <a:sym typeface="Poppins"/>
              </a:rPr>
              <a:t>producers</a:t>
            </a:r>
            <a:r>
              <a:rPr lang="en-US" sz="1800">
                <a:solidFill>
                  <a:schemeClr val="dk1"/>
                </a:solidFill>
                <a:latin typeface="Poppins"/>
                <a:ea typeface="Poppins"/>
                <a:cs typeface="Poppins"/>
                <a:sym typeface="Poppins"/>
              </a:rPr>
              <a:t>.</a:t>
            </a:r>
            <a:endParaRPr sz="1800">
              <a:solidFill>
                <a:schemeClr val="dk1"/>
              </a:solidFill>
              <a:latin typeface="Poppins"/>
              <a:ea typeface="Poppins"/>
              <a:cs typeface="Poppins"/>
              <a:sym typeface="Poppins"/>
            </a:endParaRPr>
          </a:p>
        </p:txBody>
      </p:sp>
      <p:sp>
        <p:nvSpPr>
          <p:cNvPr id="197" name="Google Shape;197;p28"/>
          <p:cNvSpPr txBox="1"/>
          <p:nvPr/>
        </p:nvSpPr>
        <p:spPr>
          <a:xfrm>
            <a:off x="315950" y="2633950"/>
            <a:ext cx="42072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Signals on a graph that are not </a:t>
            </a:r>
            <a:br>
              <a:rPr lang="en-US" sz="1800">
                <a:solidFill>
                  <a:schemeClr val="dk1"/>
                </a:solidFill>
                <a:latin typeface="Poppins"/>
                <a:ea typeface="Poppins"/>
                <a:cs typeface="Poppins"/>
                <a:sym typeface="Poppins"/>
              </a:rPr>
            </a:br>
            <a:r>
              <a:rPr lang="en-US" sz="1800">
                <a:solidFill>
                  <a:schemeClr val="dk1"/>
                </a:solidFill>
                <a:latin typeface="Poppins"/>
                <a:ea typeface="Poppins"/>
                <a:cs typeface="Poppins"/>
                <a:sym typeface="Poppins"/>
              </a:rPr>
              <a:t>at the beginning are </a:t>
            </a:r>
            <a:r>
              <a:rPr b="1" lang="en-US" sz="1800">
                <a:solidFill>
                  <a:schemeClr val="dk1"/>
                </a:solidFill>
                <a:latin typeface="Poppins"/>
                <a:ea typeface="Poppins"/>
                <a:cs typeface="Poppins"/>
                <a:sym typeface="Poppins"/>
              </a:rPr>
              <a:t>consumers</a:t>
            </a:r>
            <a:r>
              <a:rPr lang="en-US" sz="1800">
                <a:solidFill>
                  <a:schemeClr val="dk1"/>
                </a:solidFill>
                <a:latin typeface="Poppins"/>
                <a:ea typeface="Poppins"/>
                <a:cs typeface="Poppins"/>
                <a:sym typeface="Poppins"/>
              </a:rPr>
              <a:t>.</a:t>
            </a:r>
            <a:endParaRPr sz="1800">
              <a:solidFill>
                <a:schemeClr val="dk1"/>
              </a:solidFill>
              <a:latin typeface="Poppins"/>
              <a:ea typeface="Poppins"/>
              <a:cs typeface="Poppins"/>
              <a:sym typeface="Poppins"/>
            </a:endParaRPr>
          </a:p>
        </p:txBody>
      </p:sp>
      <p:sp>
        <p:nvSpPr>
          <p:cNvPr id="198" name="Google Shape;198;p28"/>
          <p:cNvSpPr txBox="1"/>
          <p:nvPr/>
        </p:nvSpPr>
        <p:spPr>
          <a:xfrm>
            <a:off x="315950" y="3667675"/>
            <a:ext cx="4207200" cy="83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(Computeds at the end theoretically also produce values that are probably consumed by a template)</a:t>
            </a:r>
            <a:endParaRPr sz="18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9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7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305991" y="2017752"/>
            <a:ext cx="8532000" cy="11082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b="0" lang="en-US"/>
              <a:t>How does Angular know what needs to be updated?</a:t>
            </a:r>
            <a:endParaRPr b="0"/>
          </a:p>
        </p:txBody>
      </p:sp>
      <p:sp>
        <p:nvSpPr>
          <p:cNvPr id="204" name="Google Shape;204;p29"/>
          <p:cNvSpPr txBox="1"/>
          <p:nvPr>
            <p:ph type="title"/>
          </p:nvPr>
        </p:nvSpPr>
        <p:spPr>
          <a:xfrm>
            <a:off x="425191" y="4216277"/>
            <a:ext cx="8532000" cy="1848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t/>
            </a:r>
            <a:endParaRPr b="0"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About me</a:t>
            </a:r>
            <a:endParaRPr/>
          </a:p>
        </p:txBody>
      </p:sp>
      <p:sp>
        <p:nvSpPr>
          <p:cNvPr id="65" name="Google Shape;65;p12"/>
          <p:cNvSpPr txBox="1"/>
          <p:nvPr/>
        </p:nvSpPr>
        <p:spPr>
          <a:xfrm>
            <a:off x="315950" y="1069975"/>
            <a:ext cx="4276800" cy="310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Daniel “Dan” Klingmann</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Obsessed about </a:t>
            </a:r>
            <a:r>
              <a:rPr b="1" lang="en-US" sz="1800">
                <a:solidFill>
                  <a:schemeClr val="dk1"/>
                </a:solidFill>
                <a:latin typeface="Poppins"/>
                <a:ea typeface="Poppins"/>
                <a:cs typeface="Poppins"/>
                <a:sym typeface="Poppins"/>
              </a:rPr>
              <a:t>Frontend Architecture &amp; Performance</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Working in frontend since the double float margin bug was a thing (that’s 2001).</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Hobbies include composing music in my home studio, gaming or working on an MMO quiz game show.</a:t>
            </a:r>
            <a:endParaRPr sz="1800">
              <a:solidFill>
                <a:schemeClr val="dk1"/>
              </a:solidFill>
              <a:latin typeface="Poppins"/>
              <a:ea typeface="Poppins"/>
              <a:cs typeface="Poppins"/>
              <a:sym typeface="Poppins"/>
            </a:endParaRPr>
          </a:p>
        </p:txBody>
      </p:sp>
      <p:pic>
        <p:nvPicPr>
          <p:cNvPr id="66" name="Google Shape;66;p12"/>
          <p:cNvPicPr preferRelativeResize="0"/>
          <p:nvPr/>
        </p:nvPicPr>
        <p:blipFill rotWithShape="1">
          <a:blip r:embed="rId3">
            <a:alphaModFix/>
          </a:blip>
          <a:srcRect b="0" l="0" r="0" t="0"/>
          <a:stretch/>
        </p:blipFill>
        <p:spPr>
          <a:xfrm>
            <a:off x="5473000" y="1069975"/>
            <a:ext cx="3364800" cy="3364800"/>
          </a:xfrm>
          <a:prstGeom prst="teardrop">
            <a:avLst>
              <a:gd fmla="val 100000" name="adj"/>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Dependency tracking</a:t>
            </a:r>
            <a:endParaRPr/>
          </a:p>
        </p:txBody>
      </p:sp>
      <p:sp>
        <p:nvSpPr>
          <p:cNvPr id="210" name="Google Shape;210;p30"/>
          <p:cNvSpPr txBox="1"/>
          <p:nvPr/>
        </p:nvSpPr>
        <p:spPr>
          <a:xfrm>
            <a:off x="315950" y="1069975"/>
            <a:ext cx="3927900" cy="2904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Signals track dependencies in a linked list of producers using the ReactiveLink</a:t>
            </a:r>
            <a:r>
              <a:rPr baseline="30000" lang="en-US" sz="1800" u="sng">
                <a:solidFill>
                  <a:schemeClr val="hlink"/>
                </a:solidFill>
                <a:latin typeface="Poppins"/>
                <a:ea typeface="Poppins"/>
                <a:cs typeface="Poppins"/>
                <a:sym typeface="Poppins"/>
                <a:hlinkClick r:id="rId3"/>
              </a:rPr>
              <a:t>[1]</a:t>
            </a:r>
            <a:r>
              <a:rPr lang="en-US" sz="1800">
                <a:solidFill>
                  <a:schemeClr val="dk1"/>
                </a:solidFill>
                <a:latin typeface="Poppins"/>
                <a:ea typeface="Poppins"/>
                <a:cs typeface="Poppins"/>
                <a:sym typeface="Poppins"/>
              </a:rPr>
              <a:t> interface</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On </a:t>
            </a:r>
            <a:r>
              <a:rPr lang="en-US" sz="1800">
                <a:solidFill>
                  <a:schemeClr val="dk1"/>
                </a:solidFill>
                <a:latin typeface="Poppins"/>
                <a:ea typeface="Poppins"/>
                <a:cs typeface="Poppins"/>
                <a:sym typeface="Poppins"/>
              </a:rPr>
              <a:t>accessing</a:t>
            </a:r>
            <a:r>
              <a:rPr lang="en-US" sz="1800">
                <a:solidFill>
                  <a:schemeClr val="dk1"/>
                </a:solidFill>
                <a:latin typeface="Poppins"/>
                <a:ea typeface="Poppins"/>
                <a:cs typeface="Poppins"/>
                <a:sym typeface="Poppins"/>
              </a:rPr>
              <a:t> a signal, it is checked if the access was coming from a reactive context</a:t>
            </a:r>
            <a:r>
              <a:rPr baseline="30000" lang="en-US" sz="1800" u="sng">
                <a:solidFill>
                  <a:schemeClr val="hlink"/>
                </a:solidFill>
                <a:latin typeface="Poppins"/>
                <a:ea typeface="Poppins"/>
                <a:cs typeface="Poppins"/>
                <a:sym typeface="Poppins"/>
                <a:hlinkClick r:id="rId4"/>
              </a:rPr>
              <a:t>[2]</a:t>
            </a:r>
            <a:r>
              <a:rPr lang="en-US" sz="1800">
                <a:solidFill>
                  <a:schemeClr val="dk1"/>
                </a:solidFill>
                <a:latin typeface="Poppins"/>
                <a:ea typeface="Poppins"/>
                <a:cs typeface="Poppins"/>
                <a:sym typeface="Poppins"/>
              </a:rPr>
              <a:t>.</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Reactive context means, a consumer has set itself as active consumer.</a:t>
            </a:r>
            <a:endParaRPr sz="1800">
              <a:solidFill>
                <a:schemeClr val="dk1"/>
              </a:solidFill>
              <a:latin typeface="Poppins"/>
              <a:ea typeface="Poppins"/>
              <a:cs typeface="Poppins"/>
              <a:sym typeface="Poppins"/>
            </a:endParaRPr>
          </a:p>
        </p:txBody>
      </p:sp>
      <p:sp>
        <p:nvSpPr>
          <p:cNvPr id="211" name="Google Shape;211;p30"/>
          <p:cNvSpPr txBox="1"/>
          <p:nvPr/>
        </p:nvSpPr>
        <p:spPr>
          <a:xfrm>
            <a:off x="306000" y="4728675"/>
            <a:ext cx="85218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baseline="30000" lang="en-US" sz="1000">
                <a:solidFill>
                  <a:schemeClr val="dk1"/>
                </a:solidFill>
                <a:latin typeface="Poppins"/>
                <a:ea typeface="Poppins"/>
                <a:cs typeface="Poppins"/>
                <a:sym typeface="Poppins"/>
              </a:rPr>
              <a:t>[1] </a:t>
            </a:r>
            <a:r>
              <a:rPr baseline="30000" lang="en-US" sz="1000" u="sng">
                <a:solidFill>
                  <a:schemeClr val="hlink"/>
                </a:solidFill>
                <a:latin typeface="Poppins"/>
                <a:ea typeface="Poppins"/>
                <a:cs typeface="Poppins"/>
                <a:sym typeface="Poppins"/>
                <a:hlinkClick r:id="rId5"/>
              </a:rPr>
              <a:t>https://github.com/angular/angular/blob/f35b2ef47cef778e35c3f62ba51212b3585a33f2/packages/core/primitives/signals/src/graph.ts#L82</a:t>
            </a:r>
            <a:br>
              <a:rPr baseline="30000" lang="en-US" sz="1000">
                <a:solidFill>
                  <a:schemeClr val="dk1"/>
                </a:solidFill>
                <a:latin typeface="Poppins"/>
                <a:ea typeface="Poppins"/>
                <a:cs typeface="Poppins"/>
                <a:sym typeface="Poppins"/>
              </a:rPr>
            </a:br>
            <a:r>
              <a:rPr baseline="30000" lang="en-US" sz="1000">
                <a:solidFill>
                  <a:schemeClr val="dk1"/>
                </a:solidFill>
                <a:latin typeface="Poppins"/>
                <a:ea typeface="Poppins"/>
                <a:cs typeface="Poppins"/>
                <a:sym typeface="Poppins"/>
              </a:rPr>
              <a:t>[2] </a:t>
            </a:r>
            <a:r>
              <a:rPr baseline="30000" lang="en-US" sz="1000" u="sng">
                <a:solidFill>
                  <a:schemeClr val="hlink"/>
                </a:solidFill>
                <a:latin typeface="Poppins"/>
                <a:ea typeface="Poppins"/>
                <a:cs typeface="Poppins"/>
                <a:sym typeface="Poppins"/>
                <a:hlinkClick r:id="rId6"/>
              </a:rPr>
              <a:t>https://github.com/angular/angular/blob/f35b2ef47cef778e35c3f62ba51212b3585a33f2/packages/core/primitives/signals/src/graph.ts#L213</a:t>
            </a:r>
            <a:endParaRPr baseline="30000" sz="1000">
              <a:solidFill>
                <a:schemeClr val="dk1"/>
              </a:solidFill>
              <a:latin typeface="Poppins"/>
              <a:ea typeface="Poppins"/>
              <a:cs typeface="Poppins"/>
              <a:sym typeface="Poppins"/>
            </a:endParaRPr>
          </a:p>
        </p:txBody>
      </p:sp>
      <p:sp>
        <p:nvSpPr>
          <p:cNvPr id="212" name="Google Shape;212;p30"/>
          <p:cNvSpPr txBox="1"/>
          <p:nvPr/>
        </p:nvSpPr>
        <p:spPr>
          <a:xfrm>
            <a:off x="4617600" y="1060450"/>
            <a:ext cx="4210200" cy="3370800"/>
          </a:xfrm>
          <a:prstGeom prst="rect">
            <a:avLst/>
          </a:prstGeom>
          <a:solidFill>
            <a:srgbClr val="1F1F1F"/>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US" sz="1800">
                <a:solidFill>
                  <a:srgbClr val="569CD6"/>
                </a:solidFill>
                <a:highlight>
                  <a:srgbClr val="1F1F1F"/>
                </a:highlight>
                <a:latin typeface="Courier New"/>
                <a:ea typeface="Courier New"/>
                <a:cs typeface="Courier New"/>
                <a:sym typeface="Courier New"/>
              </a:rPr>
              <a:t>interface</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ReactiveLink</a:t>
            </a:r>
            <a:r>
              <a:rPr lang="en-US" sz="1800">
                <a:solidFill>
                  <a:srgbClr val="CCCCCC"/>
                </a:solidFill>
                <a:highlight>
                  <a:srgbClr val="1F1F1F"/>
                </a:highlight>
                <a:latin typeface="Courier New"/>
                <a:ea typeface="Courier New"/>
                <a:cs typeface="Courier New"/>
                <a:sym typeface="Courier New"/>
              </a:rPr>
              <a:t> {</a:t>
            </a:r>
            <a:endParaRPr sz="18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sz="1800">
                <a:solidFill>
                  <a:srgbClr val="CCCCCC"/>
                </a:solidFill>
                <a:highlight>
                  <a:srgbClr val="1F1F1F"/>
                </a:highlight>
                <a:latin typeface="Courier New"/>
                <a:ea typeface="Courier New"/>
                <a:cs typeface="Courier New"/>
                <a:sym typeface="Courier New"/>
              </a:rPr>
              <a:t> </a:t>
            </a:r>
            <a:r>
              <a:rPr lang="en-US" sz="1800">
                <a:solidFill>
                  <a:srgbClr val="9CDCFE"/>
                </a:solidFill>
                <a:highlight>
                  <a:srgbClr val="1F1F1F"/>
                </a:highlight>
                <a:latin typeface="Courier New"/>
                <a:ea typeface="Courier New"/>
                <a:cs typeface="Courier New"/>
                <a:sym typeface="Courier New"/>
              </a:rPr>
              <a:t>producer</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ReactiveNode</a:t>
            </a:r>
            <a:r>
              <a:rPr lang="en-US" sz="1800">
                <a:solidFill>
                  <a:srgbClr val="CCCCCC"/>
                </a:solidFill>
                <a:highlight>
                  <a:srgbClr val="1F1F1F"/>
                </a:highlight>
                <a:latin typeface="Courier New"/>
                <a:ea typeface="Courier New"/>
                <a:cs typeface="Courier New"/>
                <a:sym typeface="Courier New"/>
              </a:rPr>
              <a:t>;</a:t>
            </a:r>
            <a:endParaRPr sz="18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sz="1800">
                <a:solidFill>
                  <a:srgbClr val="CCCCCC"/>
                </a:solidFill>
                <a:highlight>
                  <a:srgbClr val="1F1F1F"/>
                </a:highlight>
                <a:latin typeface="Courier New"/>
                <a:ea typeface="Courier New"/>
                <a:cs typeface="Courier New"/>
                <a:sym typeface="Courier New"/>
              </a:rPr>
              <a:t> </a:t>
            </a:r>
            <a:r>
              <a:rPr lang="en-US" sz="1800">
                <a:solidFill>
                  <a:srgbClr val="9CDCFE"/>
                </a:solidFill>
                <a:highlight>
                  <a:srgbClr val="1F1F1F"/>
                </a:highlight>
                <a:latin typeface="Courier New"/>
                <a:ea typeface="Courier New"/>
                <a:cs typeface="Courier New"/>
                <a:sym typeface="Courier New"/>
              </a:rPr>
              <a:t>consumer</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ReactiveNode</a:t>
            </a:r>
            <a:r>
              <a:rPr lang="en-US" sz="1800">
                <a:solidFill>
                  <a:srgbClr val="CCCCCC"/>
                </a:solidFill>
                <a:highlight>
                  <a:srgbClr val="1F1F1F"/>
                </a:highlight>
                <a:latin typeface="Courier New"/>
                <a:ea typeface="Courier New"/>
                <a:cs typeface="Courier New"/>
                <a:sym typeface="Courier New"/>
              </a:rPr>
              <a:t>;</a:t>
            </a:r>
            <a:endParaRPr sz="18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sz="1800">
                <a:solidFill>
                  <a:srgbClr val="CCCCCC"/>
                </a:solidFill>
                <a:highlight>
                  <a:srgbClr val="1F1F1F"/>
                </a:highlight>
                <a:latin typeface="Courier New"/>
                <a:ea typeface="Courier New"/>
                <a:cs typeface="Courier New"/>
                <a:sym typeface="Courier New"/>
              </a:rPr>
              <a:t> </a:t>
            </a:r>
            <a:r>
              <a:rPr lang="en-US" sz="1800">
                <a:solidFill>
                  <a:srgbClr val="9CDCFE"/>
                </a:solidFill>
                <a:highlight>
                  <a:srgbClr val="1F1F1F"/>
                </a:highlight>
                <a:latin typeface="Courier New"/>
                <a:ea typeface="Courier New"/>
                <a:cs typeface="Courier New"/>
                <a:sym typeface="Courier New"/>
              </a:rPr>
              <a:t>lastReadVersion</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number</a:t>
            </a:r>
            <a:r>
              <a:rPr lang="en-US" sz="1800">
                <a:solidFill>
                  <a:srgbClr val="CCCCCC"/>
                </a:solidFill>
                <a:highlight>
                  <a:srgbClr val="1F1F1F"/>
                </a:highlight>
                <a:latin typeface="Courier New"/>
                <a:ea typeface="Courier New"/>
                <a:cs typeface="Courier New"/>
                <a:sym typeface="Courier New"/>
              </a:rPr>
              <a:t>;</a:t>
            </a:r>
            <a:endParaRPr sz="18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sz="1800">
                <a:solidFill>
                  <a:srgbClr val="CCCCCC"/>
                </a:solidFill>
                <a:highlight>
                  <a:srgbClr val="1F1F1F"/>
                </a:highlight>
                <a:latin typeface="Courier New"/>
                <a:ea typeface="Courier New"/>
                <a:cs typeface="Courier New"/>
                <a:sym typeface="Courier New"/>
              </a:rPr>
              <a:t> </a:t>
            </a:r>
            <a:r>
              <a:rPr lang="en-US" sz="1800">
                <a:solidFill>
                  <a:srgbClr val="9CDCFE"/>
                </a:solidFill>
                <a:highlight>
                  <a:srgbClr val="1F1F1F"/>
                </a:highlight>
                <a:latin typeface="Courier New"/>
                <a:ea typeface="Courier New"/>
                <a:cs typeface="Courier New"/>
                <a:sym typeface="Courier New"/>
              </a:rPr>
              <a:t>prevConsumer?</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ReactiveLink</a:t>
            </a:r>
            <a:r>
              <a:rPr lang="en-US" sz="1800">
                <a:solidFill>
                  <a:srgbClr val="CCCCCC"/>
                </a:solidFill>
                <a:highlight>
                  <a:srgbClr val="1F1F1F"/>
                </a:highlight>
                <a:latin typeface="Courier New"/>
                <a:ea typeface="Courier New"/>
                <a:cs typeface="Courier New"/>
                <a:sym typeface="Courier New"/>
              </a:rPr>
              <a:t>;</a:t>
            </a:r>
            <a:endParaRPr sz="18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sz="1800">
                <a:solidFill>
                  <a:srgbClr val="CCCCCC"/>
                </a:solidFill>
                <a:highlight>
                  <a:srgbClr val="1F1F1F"/>
                </a:highlight>
                <a:latin typeface="Courier New"/>
                <a:ea typeface="Courier New"/>
                <a:cs typeface="Courier New"/>
                <a:sym typeface="Courier New"/>
              </a:rPr>
              <a:t> </a:t>
            </a:r>
            <a:r>
              <a:rPr lang="en-US" sz="1800">
                <a:solidFill>
                  <a:srgbClr val="9CDCFE"/>
                </a:solidFill>
                <a:highlight>
                  <a:srgbClr val="1F1F1F"/>
                </a:highlight>
                <a:latin typeface="Courier New"/>
                <a:ea typeface="Courier New"/>
                <a:cs typeface="Courier New"/>
                <a:sym typeface="Courier New"/>
              </a:rPr>
              <a:t>nextConsumer?</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ReactiveLink</a:t>
            </a:r>
            <a:r>
              <a:rPr lang="en-US" sz="1800">
                <a:solidFill>
                  <a:srgbClr val="CCCCCC"/>
                </a:solidFill>
                <a:highlight>
                  <a:srgbClr val="1F1F1F"/>
                </a:highlight>
                <a:latin typeface="Courier New"/>
                <a:ea typeface="Courier New"/>
                <a:cs typeface="Courier New"/>
                <a:sym typeface="Courier New"/>
              </a:rPr>
              <a:t>;</a:t>
            </a:r>
            <a:endParaRPr sz="18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sz="1800">
                <a:solidFill>
                  <a:srgbClr val="CCCCCC"/>
                </a:solidFill>
                <a:highlight>
                  <a:srgbClr val="1F1F1F"/>
                </a:highlight>
                <a:latin typeface="Courier New"/>
                <a:ea typeface="Courier New"/>
                <a:cs typeface="Courier New"/>
                <a:sym typeface="Courier New"/>
              </a:rPr>
              <a:t> </a:t>
            </a:r>
            <a:r>
              <a:rPr lang="en-US" sz="1800">
                <a:solidFill>
                  <a:srgbClr val="9CDCFE"/>
                </a:solidFill>
                <a:highlight>
                  <a:srgbClr val="1F1F1F"/>
                </a:highlight>
                <a:latin typeface="Courier New"/>
                <a:ea typeface="Courier New"/>
                <a:cs typeface="Courier New"/>
                <a:sym typeface="Courier New"/>
              </a:rPr>
              <a:t>nextProducer?</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ReactiveLink</a:t>
            </a:r>
            <a:r>
              <a:rPr lang="en-US" sz="1800">
                <a:solidFill>
                  <a:srgbClr val="CCCCCC"/>
                </a:solidFill>
                <a:highlight>
                  <a:srgbClr val="1F1F1F"/>
                </a:highlight>
                <a:latin typeface="Courier New"/>
                <a:ea typeface="Courier New"/>
                <a:cs typeface="Courier New"/>
                <a:sym typeface="Courier New"/>
              </a:rPr>
              <a:t>;</a:t>
            </a:r>
            <a:endParaRPr sz="18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800">
                <a:solidFill>
                  <a:srgbClr val="CCCCCC"/>
                </a:solidFill>
                <a:highlight>
                  <a:srgbClr val="1F1F1F"/>
                </a:highlight>
                <a:latin typeface="Courier New"/>
                <a:ea typeface="Courier New"/>
                <a:cs typeface="Courier New"/>
                <a:sym typeface="Courier New"/>
              </a:rPr>
              <a:t>}</a:t>
            </a:r>
            <a:endParaRPr sz="1800">
              <a:solidFill>
                <a:schemeClr val="lt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Dependency tracking - Example</a:t>
            </a:r>
            <a:endParaRPr/>
          </a:p>
        </p:txBody>
      </p:sp>
      <p:sp>
        <p:nvSpPr>
          <p:cNvPr id="218" name="Google Shape;218;p31"/>
          <p:cNvSpPr txBox="1"/>
          <p:nvPr/>
        </p:nvSpPr>
        <p:spPr>
          <a:xfrm>
            <a:off x="315950" y="1069975"/>
            <a:ext cx="3927900" cy="2904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b="1" lang="en-US" sz="1800">
                <a:solidFill>
                  <a:schemeClr val="dk1"/>
                </a:solidFill>
                <a:latin typeface="Poppins"/>
                <a:ea typeface="Poppins"/>
                <a:cs typeface="Poppins"/>
                <a:sym typeface="Poppins"/>
              </a:rPr>
              <a:t>S1</a:t>
            </a:r>
            <a:r>
              <a:rPr lang="en-US" sz="1800">
                <a:solidFill>
                  <a:schemeClr val="dk1"/>
                </a:solidFill>
                <a:latin typeface="Poppins"/>
                <a:ea typeface="Poppins"/>
                <a:cs typeface="Poppins"/>
                <a:sym typeface="Poppins"/>
              </a:rPr>
              <a:t> and </a:t>
            </a:r>
            <a:r>
              <a:rPr b="1" lang="en-US" sz="1800">
                <a:solidFill>
                  <a:schemeClr val="dk1"/>
                </a:solidFill>
                <a:latin typeface="Poppins"/>
                <a:ea typeface="Poppins"/>
                <a:cs typeface="Poppins"/>
                <a:sym typeface="Poppins"/>
              </a:rPr>
              <a:t>S2</a:t>
            </a:r>
            <a:r>
              <a:rPr lang="en-US" sz="1800">
                <a:solidFill>
                  <a:schemeClr val="dk1"/>
                </a:solidFill>
                <a:latin typeface="Poppins"/>
                <a:ea typeface="Poppins"/>
                <a:cs typeface="Poppins"/>
                <a:sym typeface="Poppins"/>
              </a:rPr>
              <a:t> are simple signals holding a string character</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is a computed signal:</a:t>
            </a:r>
            <a:br>
              <a:rPr lang="en-US" sz="1800">
                <a:solidFill>
                  <a:schemeClr val="dk1"/>
                </a:solidFill>
                <a:latin typeface="Poppins"/>
                <a:ea typeface="Poppins"/>
                <a:cs typeface="Poppins"/>
                <a:sym typeface="Poppins"/>
              </a:rPr>
            </a:br>
            <a:br>
              <a:rPr lang="en-US" sz="1800">
                <a:solidFill>
                  <a:schemeClr val="dk1"/>
                </a:solidFill>
                <a:latin typeface="Poppins"/>
                <a:ea typeface="Poppins"/>
                <a:cs typeface="Poppins"/>
                <a:sym typeface="Poppins"/>
              </a:rPr>
            </a:br>
            <a:r>
              <a:rPr lang="en-US" sz="1800">
                <a:solidFill>
                  <a:schemeClr val="dk1"/>
                </a:solidFill>
                <a:latin typeface="Poppins"/>
                <a:ea typeface="Poppins"/>
                <a:cs typeface="Poppins"/>
                <a:sym typeface="Poppins"/>
              </a:rPr>
              <a:t>() =&gt; s1() + s2()</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As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was not read yet, it doesn’t have a value and no recorded dependencies.</a:t>
            </a:r>
            <a:br>
              <a:rPr lang="en-US" sz="1800">
                <a:solidFill>
                  <a:schemeClr val="dk1"/>
                </a:solidFill>
                <a:latin typeface="Poppins"/>
                <a:ea typeface="Poppins"/>
                <a:cs typeface="Poppins"/>
                <a:sym typeface="Poppins"/>
              </a:rPr>
            </a:br>
            <a:endParaRPr sz="1800">
              <a:solidFill>
                <a:schemeClr val="dk1"/>
              </a:solidFill>
              <a:latin typeface="Poppins"/>
              <a:ea typeface="Poppins"/>
              <a:cs typeface="Poppins"/>
              <a:sym typeface="Poppins"/>
            </a:endParaRPr>
          </a:p>
        </p:txBody>
      </p:sp>
      <p:sp>
        <p:nvSpPr>
          <p:cNvPr id="219" name="Google Shape;219;p31"/>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220" name="Google Shape;220;p31"/>
          <p:cNvSpPr/>
          <p:nvPr/>
        </p:nvSpPr>
        <p:spPr>
          <a:xfrm>
            <a:off x="5204075"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A</a:t>
            </a:r>
            <a:endParaRPr>
              <a:solidFill>
                <a:schemeClr val="dk1"/>
              </a:solidFill>
              <a:latin typeface="Poppins"/>
              <a:ea typeface="Poppins"/>
              <a:cs typeface="Poppins"/>
              <a:sym typeface="Poppins"/>
            </a:endParaRPr>
          </a:p>
        </p:txBody>
      </p:sp>
      <p:sp>
        <p:nvSpPr>
          <p:cNvPr id="221" name="Google Shape;221;p31"/>
          <p:cNvSpPr/>
          <p:nvPr/>
        </p:nvSpPr>
        <p:spPr>
          <a:xfrm>
            <a:off x="6694450"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B</a:t>
            </a:r>
            <a:endParaRPr>
              <a:solidFill>
                <a:schemeClr val="dk1"/>
              </a:solidFill>
              <a:latin typeface="Poppins"/>
              <a:ea typeface="Poppins"/>
              <a:cs typeface="Poppins"/>
              <a:sym typeface="Poppins"/>
            </a:endParaRPr>
          </a:p>
        </p:txBody>
      </p:sp>
      <p:sp>
        <p:nvSpPr>
          <p:cNvPr id="222" name="Google Shape;222;p31"/>
          <p:cNvSpPr/>
          <p:nvPr/>
        </p:nvSpPr>
        <p:spPr>
          <a:xfrm>
            <a:off x="5203641" y="4458233"/>
            <a:ext cx="246300" cy="2463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223" name="Google Shape;223;p31"/>
          <p:cNvSpPr txBox="1"/>
          <p:nvPr/>
        </p:nvSpPr>
        <p:spPr>
          <a:xfrm>
            <a:off x="5468759" y="4415441"/>
            <a:ext cx="324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Signal             Computed</a:t>
            </a:r>
            <a:endParaRPr sz="1200">
              <a:solidFill>
                <a:schemeClr val="dk1"/>
              </a:solidFill>
              <a:latin typeface="Poppins"/>
              <a:ea typeface="Poppins"/>
              <a:cs typeface="Poppins"/>
              <a:sym typeface="Poppins"/>
            </a:endParaRPr>
          </a:p>
        </p:txBody>
      </p:sp>
      <p:sp>
        <p:nvSpPr>
          <p:cNvPr id="224" name="Google Shape;224;p31"/>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t>
            </a:r>
            <a:endParaRPr>
              <a:solidFill>
                <a:schemeClr val="dk2"/>
              </a:solidFill>
              <a:latin typeface="Poppins"/>
              <a:ea typeface="Poppins"/>
              <a:cs typeface="Poppins"/>
              <a:sym typeface="Poppins"/>
            </a:endParaRPr>
          </a:p>
        </p:txBody>
      </p:sp>
      <p:sp>
        <p:nvSpPr>
          <p:cNvPr id="225" name="Google Shape;225;p31"/>
          <p:cNvSpPr/>
          <p:nvPr/>
        </p:nvSpPr>
        <p:spPr>
          <a:xfrm>
            <a:off x="6217404" y="4476958"/>
            <a:ext cx="246300" cy="2463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226" name="Google Shape;226;p31"/>
          <p:cNvSpPr txBox="1"/>
          <p:nvPr/>
        </p:nvSpPr>
        <p:spPr>
          <a:xfrm>
            <a:off x="5295125" y="672600"/>
            <a:ext cx="47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S1:1</a:t>
            </a:r>
            <a:endParaRPr sz="1200">
              <a:solidFill>
                <a:schemeClr val="dk1"/>
              </a:solidFill>
              <a:latin typeface="Poppins"/>
              <a:ea typeface="Poppins"/>
              <a:cs typeface="Poppins"/>
              <a:sym typeface="Poppins"/>
            </a:endParaRPr>
          </a:p>
        </p:txBody>
      </p:sp>
      <p:sp>
        <p:nvSpPr>
          <p:cNvPr id="227" name="Google Shape;227;p31"/>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S2:1</a:t>
            </a:r>
            <a:endParaRPr sz="1200">
              <a:solidFill>
                <a:schemeClr val="dk1"/>
              </a:solidFill>
              <a:latin typeface="Poppins"/>
              <a:ea typeface="Poppins"/>
              <a:cs typeface="Poppins"/>
              <a:sym typeface="Poppins"/>
            </a:endParaRPr>
          </a:p>
        </p:txBody>
      </p:sp>
      <p:sp>
        <p:nvSpPr>
          <p:cNvPr id="228" name="Google Shape;228;p31"/>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a:t>
            </a:r>
            <a:endParaRPr sz="1200">
              <a:solidFill>
                <a:schemeClr val="dk1"/>
              </a:solidFill>
              <a:latin typeface="Poppins"/>
              <a:ea typeface="Poppins"/>
              <a:cs typeface="Poppins"/>
              <a:sym typeface="Poppins"/>
            </a:endParaRPr>
          </a:p>
        </p:txBody>
      </p:sp>
      <p:sp>
        <p:nvSpPr>
          <p:cNvPr id="229" name="Google Shape;229;p31"/>
          <p:cNvSpPr txBox="1"/>
          <p:nvPr/>
        </p:nvSpPr>
        <p:spPr>
          <a:xfrm>
            <a:off x="5077450" y="3337525"/>
            <a:ext cx="388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Active Consumer: -</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US" sz="1200">
                <a:solidFill>
                  <a:schemeClr val="dk1"/>
                </a:solidFill>
                <a:latin typeface="Poppins"/>
                <a:ea typeface="Poppins"/>
                <a:cs typeface="Poppins"/>
                <a:sym typeface="Poppins"/>
              </a:rPr>
              <a:t>Dependencies: -</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Dependency tracking - Example</a:t>
            </a:r>
            <a:endParaRPr/>
          </a:p>
        </p:txBody>
      </p:sp>
      <p:sp>
        <p:nvSpPr>
          <p:cNvPr id="235" name="Google Shape;235;p32"/>
          <p:cNvSpPr txBox="1"/>
          <p:nvPr/>
        </p:nvSpPr>
        <p:spPr>
          <a:xfrm>
            <a:off x="315950" y="1069975"/>
            <a:ext cx="3927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Calling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now does the following</a:t>
            </a:r>
            <a:br>
              <a:rPr lang="en-US" sz="1800">
                <a:solidFill>
                  <a:schemeClr val="dk1"/>
                </a:solidFill>
                <a:latin typeface="Poppins"/>
                <a:ea typeface="Poppins"/>
                <a:cs typeface="Poppins"/>
                <a:sym typeface="Poppins"/>
              </a:rPr>
            </a:br>
            <a:r>
              <a:rPr lang="en-US" sz="1800">
                <a:solidFill>
                  <a:schemeClr val="dk1"/>
                </a:solidFill>
                <a:latin typeface="Poppins"/>
                <a:ea typeface="Poppins"/>
                <a:cs typeface="Poppins"/>
                <a:sym typeface="Poppins"/>
              </a:rPr>
              <a:t>(although quite a bit simplified):</a:t>
            </a:r>
            <a:endParaRPr sz="1800">
              <a:solidFill>
                <a:schemeClr val="dk1"/>
              </a:solidFill>
              <a:latin typeface="Poppins"/>
              <a:ea typeface="Poppins"/>
              <a:cs typeface="Poppins"/>
              <a:sym typeface="Poppins"/>
            </a:endParaRPr>
          </a:p>
        </p:txBody>
      </p:sp>
      <p:sp>
        <p:nvSpPr>
          <p:cNvPr id="236" name="Google Shape;236;p32"/>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cxnSp>
        <p:nvCxnSpPr>
          <p:cNvPr id="237" name="Google Shape;237;p32"/>
          <p:cNvCxnSpPr>
            <a:stCxn id="238" idx="5"/>
          </p:cNvCxnSpPr>
          <p:nvPr/>
        </p:nvCxnSpPr>
        <p:spPr>
          <a:xfrm>
            <a:off x="5761275" y="1627862"/>
            <a:ext cx="514500" cy="717900"/>
          </a:xfrm>
          <a:prstGeom prst="straightConnector1">
            <a:avLst/>
          </a:prstGeom>
          <a:noFill/>
          <a:ln cap="flat" cmpd="sng" w="38100">
            <a:solidFill>
              <a:schemeClr val="dk2"/>
            </a:solidFill>
            <a:prstDash val="dash"/>
            <a:round/>
            <a:headEnd len="med" w="med" type="triangle"/>
            <a:tailEnd len="med" w="med" type="none"/>
          </a:ln>
        </p:spPr>
      </p:cxnSp>
      <p:cxnSp>
        <p:nvCxnSpPr>
          <p:cNvPr id="239" name="Google Shape;239;p32"/>
          <p:cNvCxnSpPr>
            <a:stCxn id="240" idx="3"/>
          </p:cNvCxnSpPr>
          <p:nvPr/>
        </p:nvCxnSpPr>
        <p:spPr>
          <a:xfrm flipH="1">
            <a:off x="6275550" y="1627862"/>
            <a:ext cx="514500" cy="717900"/>
          </a:xfrm>
          <a:prstGeom prst="straightConnector1">
            <a:avLst/>
          </a:prstGeom>
          <a:noFill/>
          <a:ln cap="flat" cmpd="sng" w="38100">
            <a:solidFill>
              <a:schemeClr val="dk2"/>
            </a:solidFill>
            <a:prstDash val="dash"/>
            <a:round/>
            <a:headEnd len="med" w="med" type="triangle"/>
            <a:tailEnd len="med" w="med" type="none"/>
          </a:ln>
        </p:spPr>
      </p:cxnSp>
      <p:sp>
        <p:nvSpPr>
          <p:cNvPr id="241" name="Google Shape;241;p32"/>
          <p:cNvSpPr/>
          <p:nvPr/>
        </p:nvSpPr>
        <p:spPr>
          <a:xfrm>
            <a:off x="5203641" y="4458233"/>
            <a:ext cx="246300" cy="2463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242" name="Google Shape;242;p32"/>
          <p:cNvSpPr txBox="1"/>
          <p:nvPr/>
        </p:nvSpPr>
        <p:spPr>
          <a:xfrm>
            <a:off x="5468759" y="4415441"/>
            <a:ext cx="324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Signal             Computed</a:t>
            </a:r>
            <a:endParaRPr sz="1200">
              <a:solidFill>
                <a:schemeClr val="dk1"/>
              </a:solidFill>
              <a:latin typeface="Poppins"/>
              <a:ea typeface="Poppins"/>
              <a:cs typeface="Poppins"/>
              <a:sym typeface="Poppins"/>
            </a:endParaRPr>
          </a:p>
        </p:txBody>
      </p:sp>
      <p:sp>
        <p:nvSpPr>
          <p:cNvPr id="243" name="Google Shape;243;p32"/>
          <p:cNvSpPr/>
          <p:nvPr/>
        </p:nvSpPr>
        <p:spPr>
          <a:xfrm>
            <a:off x="6217404" y="4476958"/>
            <a:ext cx="246300" cy="2463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244" name="Google Shape;244;p32"/>
          <p:cNvSpPr txBox="1"/>
          <p:nvPr/>
        </p:nvSpPr>
        <p:spPr>
          <a:xfrm>
            <a:off x="5077450" y="3337525"/>
            <a:ext cx="388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Active Consumer:</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rPr lang="en-US" sz="1200">
                <a:solidFill>
                  <a:schemeClr val="dk1"/>
                </a:solidFill>
                <a:latin typeface="Poppins"/>
                <a:ea typeface="Poppins"/>
                <a:cs typeface="Poppins"/>
                <a:sym typeface="Poppins"/>
              </a:rPr>
              <a:t>Dependencies:</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p:txBody>
      </p:sp>
      <p:sp>
        <p:nvSpPr>
          <p:cNvPr id="245" name="Google Shape;245;p32"/>
          <p:cNvSpPr/>
          <p:nvPr/>
        </p:nvSpPr>
        <p:spPr>
          <a:xfrm>
            <a:off x="5204075"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A</a:t>
            </a:r>
            <a:endParaRPr>
              <a:solidFill>
                <a:schemeClr val="dk1"/>
              </a:solidFill>
              <a:latin typeface="Poppins"/>
              <a:ea typeface="Poppins"/>
              <a:cs typeface="Poppins"/>
              <a:sym typeface="Poppins"/>
            </a:endParaRPr>
          </a:p>
        </p:txBody>
      </p:sp>
      <p:sp>
        <p:nvSpPr>
          <p:cNvPr id="246" name="Google Shape;246;p32"/>
          <p:cNvSpPr/>
          <p:nvPr/>
        </p:nvSpPr>
        <p:spPr>
          <a:xfrm>
            <a:off x="6694450"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B</a:t>
            </a:r>
            <a:endParaRPr>
              <a:solidFill>
                <a:schemeClr val="dk1"/>
              </a:solidFill>
              <a:latin typeface="Poppins"/>
              <a:ea typeface="Poppins"/>
              <a:cs typeface="Poppins"/>
              <a:sym typeface="Poppins"/>
            </a:endParaRPr>
          </a:p>
        </p:txBody>
      </p:sp>
      <p:sp>
        <p:nvSpPr>
          <p:cNvPr id="247" name="Google Shape;247;p32"/>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t>
            </a:r>
            <a:endParaRPr>
              <a:solidFill>
                <a:schemeClr val="dk2"/>
              </a:solidFill>
              <a:latin typeface="Poppins"/>
              <a:ea typeface="Poppins"/>
              <a:cs typeface="Poppins"/>
              <a:sym typeface="Poppins"/>
            </a:endParaRPr>
          </a:p>
        </p:txBody>
      </p:sp>
      <p:sp>
        <p:nvSpPr>
          <p:cNvPr id="248" name="Google Shape;248;p32"/>
          <p:cNvSpPr txBox="1"/>
          <p:nvPr/>
        </p:nvSpPr>
        <p:spPr>
          <a:xfrm>
            <a:off x="5295125" y="672600"/>
            <a:ext cx="47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S1:1</a:t>
            </a:r>
            <a:endParaRPr sz="1200">
              <a:solidFill>
                <a:schemeClr val="dk1"/>
              </a:solidFill>
              <a:latin typeface="Poppins"/>
              <a:ea typeface="Poppins"/>
              <a:cs typeface="Poppins"/>
              <a:sym typeface="Poppins"/>
            </a:endParaRPr>
          </a:p>
        </p:txBody>
      </p:sp>
      <p:sp>
        <p:nvSpPr>
          <p:cNvPr id="249" name="Google Shape;249;p32"/>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S2:1</a:t>
            </a:r>
            <a:endParaRPr sz="1200">
              <a:solidFill>
                <a:schemeClr val="dk1"/>
              </a:solidFill>
              <a:latin typeface="Poppins"/>
              <a:ea typeface="Poppins"/>
              <a:cs typeface="Poppins"/>
              <a:sym typeface="Poppins"/>
            </a:endParaRPr>
          </a:p>
        </p:txBody>
      </p:sp>
      <p:sp>
        <p:nvSpPr>
          <p:cNvPr id="250" name="Google Shape;250;p32"/>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C1:1</a:t>
            </a:r>
            <a:endParaRPr sz="1200">
              <a:solidFill>
                <a:schemeClr val="dk1"/>
              </a:solidFill>
              <a:latin typeface="Poppins"/>
              <a:ea typeface="Poppins"/>
              <a:cs typeface="Poppins"/>
              <a:sym typeface="Poppins"/>
            </a:endParaRPr>
          </a:p>
        </p:txBody>
      </p:sp>
      <p:sp>
        <p:nvSpPr>
          <p:cNvPr id="251" name="Google Shape;251;p32"/>
          <p:cNvSpPr txBox="1"/>
          <p:nvPr/>
        </p:nvSpPr>
        <p:spPr>
          <a:xfrm>
            <a:off x="297350" y="1662775"/>
            <a:ext cx="39651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Set itself as active consumer</a:t>
            </a:r>
            <a:endParaRPr sz="1800">
              <a:solidFill>
                <a:schemeClr val="dk1"/>
              </a:solidFill>
              <a:latin typeface="Poppins"/>
              <a:ea typeface="Poppins"/>
              <a:cs typeface="Poppins"/>
              <a:sym typeface="Poppins"/>
            </a:endParaRPr>
          </a:p>
        </p:txBody>
      </p:sp>
      <p:sp>
        <p:nvSpPr>
          <p:cNvPr id="252" name="Google Shape;252;p32"/>
          <p:cNvSpPr txBox="1"/>
          <p:nvPr/>
        </p:nvSpPr>
        <p:spPr>
          <a:xfrm>
            <a:off x="297350" y="2080425"/>
            <a:ext cx="39279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Run the computation fn</a:t>
            </a:r>
            <a:endParaRPr sz="1800">
              <a:solidFill>
                <a:schemeClr val="dk1"/>
              </a:solidFill>
              <a:latin typeface="Poppins"/>
              <a:ea typeface="Poppins"/>
              <a:cs typeface="Poppins"/>
              <a:sym typeface="Poppins"/>
            </a:endParaRPr>
          </a:p>
        </p:txBody>
      </p:sp>
      <p:sp>
        <p:nvSpPr>
          <p:cNvPr id="253" name="Google Shape;253;p32"/>
          <p:cNvSpPr txBox="1"/>
          <p:nvPr/>
        </p:nvSpPr>
        <p:spPr>
          <a:xfrm>
            <a:off x="306000" y="2493775"/>
            <a:ext cx="39279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First call </a:t>
            </a:r>
            <a:r>
              <a:rPr b="1" lang="en-US" sz="1800">
                <a:solidFill>
                  <a:schemeClr val="dk1"/>
                </a:solidFill>
                <a:latin typeface="Poppins"/>
                <a:ea typeface="Poppins"/>
                <a:cs typeface="Poppins"/>
                <a:sym typeface="Poppins"/>
              </a:rPr>
              <a:t>S1</a:t>
            </a:r>
            <a:r>
              <a:rPr lang="en-US" sz="1800">
                <a:solidFill>
                  <a:schemeClr val="dk1"/>
                </a:solidFill>
                <a:latin typeface="Poppins"/>
                <a:ea typeface="Poppins"/>
                <a:cs typeface="Poppins"/>
                <a:sym typeface="Poppins"/>
              </a:rPr>
              <a:t> adding the first dependency</a:t>
            </a:r>
            <a:endParaRPr/>
          </a:p>
        </p:txBody>
      </p:sp>
      <p:sp>
        <p:nvSpPr>
          <p:cNvPr id="254" name="Google Shape;254;p32"/>
          <p:cNvSpPr txBox="1"/>
          <p:nvPr/>
        </p:nvSpPr>
        <p:spPr>
          <a:xfrm>
            <a:off x="306000" y="3232675"/>
            <a:ext cx="39279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Then call </a:t>
            </a:r>
            <a:r>
              <a:rPr b="1" lang="en-US" sz="1800">
                <a:solidFill>
                  <a:schemeClr val="dk1"/>
                </a:solidFill>
                <a:latin typeface="Poppins"/>
                <a:ea typeface="Poppins"/>
                <a:cs typeface="Poppins"/>
                <a:sym typeface="Poppins"/>
              </a:rPr>
              <a:t>S2</a:t>
            </a:r>
            <a:r>
              <a:rPr lang="en-US" sz="1800">
                <a:solidFill>
                  <a:schemeClr val="dk1"/>
                </a:solidFill>
                <a:latin typeface="Poppins"/>
                <a:ea typeface="Poppins"/>
                <a:cs typeface="Poppins"/>
                <a:sym typeface="Poppins"/>
              </a:rPr>
              <a:t> adding the second dependency</a:t>
            </a:r>
            <a:endParaRPr/>
          </a:p>
        </p:txBody>
      </p:sp>
      <p:sp>
        <p:nvSpPr>
          <p:cNvPr id="255" name="Google Shape;255;p32"/>
          <p:cNvSpPr txBox="1"/>
          <p:nvPr/>
        </p:nvSpPr>
        <p:spPr>
          <a:xfrm>
            <a:off x="306000" y="3912475"/>
            <a:ext cx="38868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Store and return the value</a:t>
            </a:r>
            <a:endParaRPr/>
          </a:p>
        </p:txBody>
      </p:sp>
      <p:sp>
        <p:nvSpPr>
          <p:cNvPr id="256" name="Google Shape;256;p32"/>
          <p:cNvSpPr txBox="1"/>
          <p:nvPr/>
        </p:nvSpPr>
        <p:spPr>
          <a:xfrm>
            <a:off x="6463700" y="3344242"/>
            <a:ext cx="55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C1</a:t>
            </a:r>
            <a:endParaRPr b="1" sz="1200">
              <a:solidFill>
                <a:schemeClr val="dk1"/>
              </a:solidFill>
              <a:latin typeface="Poppins"/>
              <a:ea typeface="Poppins"/>
              <a:cs typeface="Poppins"/>
              <a:sym typeface="Poppins"/>
            </a:endParaRPr>
          </a:p>
        </p:txBody>
      </p:sp>
      <p:sp>
        <p:nvSpPr>
          <p:cNvPr id="257" name="Google Shape;257;p32"/>
          <p:cNvSpPr txBox="1"/>
          <p:nvPr/>
        </p:nvSpPr>
        <p:spPr>
          <a:xfrm>
            <a:off x="5203650" y="3787850"/>
            <a:ext cx="214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S</a:t>
            </a:r>
            <a:r>
              <a:rPr b="1" lang="en-US" sz="1200">
                <a:solidFill>
                  <a:schemeClr val="dk1"/>
                </a:solidFill>
                <a:latin typeface="Poppins"/>
                <a:ea typeface="Poppins"/>
                <a:cs typeface="Poppins"/>
                <a:sym typeface="Poppins"/>
              </a:rPr>
              <a:t>1</a:t>
            </a:r>
            <a:r>
              <a:rPr lang="en-US" sz="1200">
                <a:solidFill>
                  <a:schemeClr val="dk1"/>
                </a:solidFill>
                <a:latin typeface="Poppins"/>
                <a:ea typeface="Poppins"/>
                <a:cs typeface="Poppins"/>
                <a:sym typeface="Poppins"/>
              </a:rPr>
              <a:t> (lastReadVersion: 1)</a:t>
            </a:r>
            <a:endParaRPr sz="1200">
              <a:solidFill>
                <a:schemeClr val="dk1"/>
              </a:solidFill>
              <a:latin typeface="Poppins"/>
              <a:ea typeface="Poppins"/>
              <a:cs typeface="Poppins"/>
              <a:sym typeface="Poppins"/>
            </a:endParaRPr>
          </a:p>
        </p:txBody>
      </p:sp>
      <p:sp>
        <p:nvSpPr>
          <p:cNvPr id="258" name="Google Shape;258;p32"/>
          <p:cNvSpPr txBox="1"/>
          <p:nvPr/>
        </p:nvSpPr>
        <p:spPr>
          <a:xfrm>
            <a:off x="5203925" y="4036463"/>
            <a:ext cx="214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S2</a:t>
            </a:r>
            <a:r>
              <a:rPr lang="en-US" sz="1200">
                <a:solidFill>
                  <a:schemeClr val="dk1"/>
                </a:solidFill>
                <a:latin typeface="Poppins"/>
                <a:ea typeface="Poppins"/>
                <a:cs typeface="Poppins"/>
                <a:sym typeface="Poppins"/>
              </a:rPr>
              <a:t> (lastReadVersion: 1)</a:t>
            </a:r>
            <a:endParaRPr sz="1200">
              <a:solidFill>
                <a:schemeClr val="dk1"/>
              </a:solidFill>
              <a:latin typeface="Poppins"/>
              <a:ea typeface="Poppins"/>
              <a:cs typeface="Poppins"/>
              <a:sym typeface="Poppins"/>
            </a:endParaRPr>
          </a:p>
        </p:txBody>
      </p:sp>
      <p:sp>
        <p:nvSpPr>
          <p:cNvPr id="259" name="Google Shape;259;p32"/>
          <p:cNvSpPr/>
          <p:nvPr/>
        </p:nvSpPr>
        <p:spPr>
          <a:xfrm>
            <a:off x="5948988" y="2345688"/>
            <a:ext cx="652800" cy="652800"/>
          </a:xfrm>
          <a:prstGeom prst="ellipse">
            <a:avLst/>
          </a:prstGeom>
          <a:solidFill>
            <a:schemeClr val="lt1"/>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2"/>
                </a:solidFill>
                <a:latin typeface="Poppins"/>
                <a:ea typeface="Poppins"/>
                <a:cs typeface="Poppins"/>
                <a:sym typeface="Poppins"/>
              </a:rPr>
              <a:t>AB</a:t>
            </a:r>
            <a:endParaRPr b="1">
              <a:solidFill>
                <a:schemeClr val="dk2"/>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Dependency tracking - Example</a:t>
            </a:r>
            <a:endParaRPr/>
          </a:p>
        </p:txBody>
      </p:sp>
      <p:sp>
        <p:nvSpPr>
          <p:cNvPr id="265" name="Google Shape;265;p33"/>
          <p:cNvSpPr txBox="1"/>
          <p:nvPr/>
        </p:nvSpPr>
        <p:spPr>
          <a:xfrm>
            <a:off x="315950" y="1069975"/>
            <a:ext cx="3927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Changing the value of </a:t>
            </a:r>
            <a:r>
              <a:rPr b="1" lang="en-US" sz="1800">
                <a:solidFill>
                  <a:schemeClr val="dk1"/>
                </a:solidFill>
                <a:latin typeface="Poppins"/>
                <a:ea typeface="Poppins"/>
                <a:cs typeface="Poppins"/>
                <a:sym typeface="Poppins"/>
              </a:rPr>
              <a:t>S1</a:t>
            </a:r>
            <a:r>
              <a:rPr lang="en-US" sz="1800">
                <a:solidFill>
                  <a:schemeClr val="dk1"/>
                </a:solidFill>
                <a:latin typeface="Poppins"/>
                <a:ea typeface="Poppins"/>
                <a:cs typeface="Poppins"/>
                <a:sym typeface="Poppins"/>
              </a:rPr>
              <a:t> now leads to the following</a:t>
            </a:r>
            <a:r>
              <a:rPr lang="en-US" sz="1800">
                <a:solidFill>
                  <a:schemeClr val="dk1"/>
                </a:solidFill>
                <a:latin typeface="Poppins"/>
                <a:ea typeface="Poppins"/>
                <a:cs typeface="Poppins"/>
                <a:sym typeface="Poppins"/>
              </a:rPr>
              <a:t>:</a:t>
            </a:r>
            <a:endParaRPr sz="1800">
              <a:solidFill>
                <a:schemeClr val="dk1"/>
              </a:solidFill>
              <a:latin typeface="Poppins"/>
              <a:ea typeface="Poppins"/>
              <a:cs typeface="Poppins"/>
              <a:sym typeface="Poppins"/>
            </a:endParaRPr>
          </a:p>
        </p:txBody>
      </p:sp>
      <p:sp>
        <p:nvSpPr>
          <p:cNvPr id="266" name="Google Shape;266;p33"/>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rtl="0" algn="l">
              <a:spcBef>
                <a:spcPts val="1600"/>
              </a:spcBef>
              <a:spcAft>
                <a:spcPts val="0"/>
              </a:spcAft>
              <a:buClr>
                <a:schemeClr val="dk1"/>
              </a:buClr>
              <a:buSzPts val="1100"/>
              <a:buFont typeface="Arial"/>
              <a:buNone/>
            </a:pPr>
            <a:r>
              <a:rPr lang="en-US" sz="1000">
                <a:solidFill>
                  <a:schemeClr val="dk1"/>
                </a:solidFill>
                <a:latin typeface="Poppins"/>
                <a:ea typeface="Poppins"/>
                <a:cs typeface="Poppins"/>
                <a:sym typeface="Poppins"/>
              </a:rPr>
              <a:t>*Well come back to epochs later</a:t>
            </a:r>
            <a:endParaRPr baseline="30000" sz="1000">
              <a:solidFill>
                <a:schemeClr val="dk1"/>
              </a:solidFill>
              <a:latin typeface="Poppins"/>
              <a:ea typeface="Poppins"/>
              <a:cs typeface="Poppins"/>
              <a:sym typeface="Poppins"/>
            </a:endParaRPr>
          </a:p>
        </p:txBody>
      </p:sp>
      <p:cxnSp>
        <p:nvCxnSpPr>
          <p:cNvPr id="267" name="Google Shape;267;p33"/>
          <p:cNvCxnSpPr>
            <a:stCxn id="268" idx="5"/>
          </p:cNvCxnSpPr>
          <p:nvPr/>
        </p:nvCxnSpPr>
        <p:spPr>
          <a:xfrm>
            <a:off x="5761275" y="1627862"/>
            <a:ext cx="514500" cy="717900"/>
          </a:xfrm>
          <a:prstGeom prst="straightConnector1">
            <a:avLst/>
          </a:prstGeom>
          <a:noFill/>
          <a:ln cap="flat" cmpd="sng" w="38100">
            <a:solidFill>
              <a:schemeClr val="dk2"/>
            </a:solidFill>
            <a:prstDash val="solid"/>
            <a:round/>
            <a:headEnd len="med" w="med" type="triangle"/>
            <a:tailEnd len="med" w="med" type="none"/>
          </a:ln>
        </p:spPr>
      </p:cxnSp>
      <p:cxnSp>
        <p:nvCxnSpPr>
          <p:cNvPr id="269" name="Google Shape;269;p33"/>
          <p:cNvCxnSpPr>
            <a:stCxn id="270" idx="3"/>
          </p:cNvCxnSpPr>
          <p:nvPr/>
        </p:nvCxnSpPr>
        <p:spPr>
          <a:xfrm flipH="1">
            <a:off x="6275550" y="1627862"/>
            <a:ext cx="514500" cy="717900"/>
          </a:xfrm>
          <a:prstGeom prst="straightConnector1">
            <a:avLst/>
          </a:prstGeom>
          <a:noFill/>
          <a:ln cap="flat" cmpd="sng" w="38100">
            <a:solidFill>
              <a:schemeClr val="dk2"/>
            </a:solidFill>
            <a:prstDash val="solid"/>
            <a:round/>
            <a:headEnd len="med" w="med" type="triangle"/>
            <a:tailEnd len="med" w="med" type="none"/>
          </a:ln>
        </p:spPr>
      </p:cxnSp>
      <p:sp>
        <p:nvSpPr>
          <p:cNvPr id="271" name="Google Shape;271;p33"/>
          <p:cNvSpPr/>
          <p:nvPr/>
        </p:nvSpPr>
        <p:spPr>
          <a:xfrm>
            <a:off x="5203641" y="4458233"/>
            <a:ext cx="246300" cy="2463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272" name="Google Shape;272;p33"/>
          <p:cNvSpPr txBox="1"/>
          <p:nvPr/>
        </p:nvSpPr>
        <p:spPr>
          <a:xfrm>
            <a:off x="5468759" y="4415441"/>
            <a:ext cx="324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Signal             Computed</a:t>
            </a:r>
            <a:endParaRPr sz="1200">
              <a:solidFill>
                <a:schemeClr val="dk1"/>
              </a:solidFill>
              <a:latin typeface="Poppins"/>
              <a:ea typeface="Poppins"/>
              <a:cs typeface="Poppins"/>
              <a:sym typeface="Poppins"/>
            </a:endParaRPr>
          </a:p>
        </p:txBody>
      </p:sp>
      <p:sp>
        <p:nvSpPr>
          <p:cNvPr id="273" name="Google Shape;273;p33"/>
          <p:cNvSpPr/>
          <p:nvPr/>
        </p:nvSpPr>
        <p:spPr>
          <a:xfrm>
            <a:off x="6217404" y="4476958"/>
            <a:ext cx="246300" cy="2463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274" name="Google Shape;274;p33"/>
          <p:cNvSpPr/>
          <p:nvPr/>
        </p:nvSpPr>
        <p:spPr>
          <a:xfrm>
            <a:off x="5204075"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A</a:t>
            </a:r>
            <a:endParaRPr>
              <a:solidFill>
                <a:schemeClr val="dk1"/>
              </a:solidFill>
              <a:latin typeface="Poppins"/>
              <a:ea typeface="Poppins"/>
              <a:cs typeface="Poppins"/>
              <a:sym typeface="Poppins"/>
            </a:endParaRPr>
          </a:p>
        </p:txBody>
      </p:sp>
      <p:sp>
        <p:nvSpPr>
          <p:cNvPr id="275" name="Google Shape;275;p33"/>
          <p:cNvSpPr/>
          <p:nvPr/>
        </p:nvSpPr>
        <p:spPr>
          <a:xfrm>
            <a:off x="6694450"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B</a:t>
            </a:r>
            <a:endParaRPr>
              <a:solidFill>
                <a:schemeClr val="dk1"/>
              </a:solidFill>
              <a:latin typeface="Poppins"/>
              <a:ea typeface="Poppins"/>
              <a:cs typeface="Poppins"/>
              <a:sym typeface="Poppins"/>
            </a:endParaRPr>
          </a:p>
        </p:txBody>
      </p:sp>
      <p:sp>
        <p:nvSpPr>
          <p:cNvPr id="276" name="Google Shape;276;p33"/>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AB</a:t>
            </a:r>
            <a:endParaRPr>
              <a:solidFill>
                <a:schemeClr val="dk2"/>
              </a:solidFill>
              <a:latin typeface="Poppins"/>
              <a:ea typeface="Poppins"/>
              <a:cs typeface="Poppins"/>
              <a:sym typeface="Poppins"/>
            </a:endParaRPr>
          </a:p>
        </p:txBody>
      </p:sp>
      <p:sp>
        <p:nvSpPr>
          <p:cNvPr id="277" name="Google Shape;277;p33"/>
          <p:cNvSpPr txBox="1"/>
          <p:nvPr/>
        </p:nvSpPr>
        <p:spPr>
          <a:xfrm>
            <a:off x="5295125" y="672600"/>
            <a:ext cx="47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S1:</a:t>
            </a:r>
            <a:r>
              <a:rPr lang="en-US" sz="1200">
                <a:solidFill>
                  <a:schemeClr val="dk1"/>
                </a:solidFill>
                <a:latin typeface="Poppins"/>
                <a:ea typeface="Poppins"/>
                <a:cs typeface="Poppins"/>
                <a:sym typeface="Poppins"/>
              </a:rPr>
              <a:t>1</a:t>
            </a:r>
            <a:endParaRPr sz="1200">
              <a:solidFill>
                <a:schemeClr val="dk1"/>
              </a:solidFill>
              <a:latin typeface="Poppins"/>
              <a:ea typeface="Poppins"/>
              <a:cs typeface="Poppins"/>
              <a:sym typeface="Poppins"/>
            </a:endParaRPr>
          </a:p>
        </p:txBody>
      </p:sp>
      <p:sp>
        <p:nvSpPr>
          <p:cNvPr id="278" name="Google Shape;278;p33"/>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S2:1</a:t>
            </a:r>
            <a:endParaRPr sz="1200">
              <a:solidFill>
                <a:schemeClr val="dk1"/>
              </a:solidFill>
              <a:latin typeface="Poppins"/>
              <a:ea typeface="Poppins"/>
              <a:cs typeface="Poppins"/>
              <a:sym typeface="Poppins"/>
            </a:endParaRPr>
          </a:p>
        </p:txBody>
      </p:sp>
      <p:sp>
        <p:nvSpPr>
          <p:cNvPr id="279" name="Google Shape;279;p33"/>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C1:1</a:t>
            </a:r>
            <a:endParaRPr sz="1200">
              <a:solidFill>
                <a:schemeClr val="dk1"/>
              </a:solidFill>
              <a:latin typeface="Poppins"/>
              <a:ea typeface="Poppins"/>
              <a:cs typeface="Poppins"/>
              <a:sym typeface="Poppins"/>
            </a:endParaRPr>
          </a:p>
        </p:txBody>
      </p:sp>
      <p:sp>
        <p:nvSpPr>
          <p:cNvPr id="280" name="Google Shape;280;p33"/>
          <p:cNvSpPr txBox="1"/>
          <p:nvPr/>
        </p:nvSpPr>
        <p:spPr>
          <a:xfrm>
            <a:off x="5077450" y="3337525"/>
            <a:ext cx="388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Active Consumer:</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rPr lang="en-US" sz="1200">
                <a:solidFill>
                  <a:schemeClr val="dk1"/>
                </a:solidFill>
                <a:latin typeface="Poppins"/>
                <a:ea typeface="Poppins"/>
                <a:cs typeface="Poppins"/>
                <a:sym typeface="Poppins"/>
              </a:rPr>
              <a:t>Dependencies:</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p:txBody>
      </p:sp>
      <p:sp>
        <p:nvSpPr>
          <p:cNvPr id="281" name="Google Shape;281;p33"/>
          <p:cNvSpPr txBox="1"/>
          <p:nvPr/>
        </p:nvSpPr>
        <p:spPr>
          <a:xfrm>
            <a:off x="306000" y="1617350"/>
            <a:ext cx="37233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Increase it’s own version</a:t>
            </a:r>
            <a:endParaRPr/>
          </a:p>
        </p:txBody>
      </p:sp>
      <p:sp>
        <p:nvSpPr>
          <p:cNvPr id="282" name="Google Shape;282;p33"/>
          <p:cNvSpPr txBox="1"/>
          <p:nvPr/>
        </p:nvSpPr>
        <p:spPr>
          <a:xfrm>
            <a:off x="306000" y="2079050"/>
            <a:ext cx="37233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Increase the epoch* counter</a:t>
            </a:r>
            <a:endParaRPr sz="1800">
              <a:solidFill>
                <a:schemeClr val="dk1"/>
              </a:solidFill>
              <a:latin typeface="Poppins"/>
              <a:ea typeface="Poppins"/>
              <a:cs typeface="Poppins"/>
              <a:sym typeface="Poppins"/>
            </a:endParaRPr>
          </a:p>
        </p:txBody>
      </p:sp>
      <p:sp>
        <p:nvSpPr>
          <p:cNvPr id="283" name="Google Shape;283;p33"/>
          <p:cNvSpPr txBox="1"/>
          <p:nvPr/>
        </p:nvSpPr>
        <p:spPr>
          <a:xfrm>
            <a:off x="315950" y="2817950"/>
            <a:ext cx="37233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Update it’s value</a:t>
            </a:r>
            <a:endParaRPr sz="1800">
              <a:solidFill>
                <a:schemeClr val="dk1"/>
              </a:solidFill>
              <a:latin typeface="Poppins"/>
              <a:ea typeface="Poppins"/>
              <a:cs typeface="Poppins"/>
              <a:sym typeface="Poppins"/>
            </a:endParaRPr>
          </a:p>
        </p:txBody>
      </p:sp>
      <p:sp>
        <p:nvSpPr>
          <p:cNvPr id="284" name="Google Shape;284;p33"/>
          <p:cNvSpPr txBox="1"/>
          <p:nvPr/>
        </p:nvSpPr>
        <p:spPr>
          <a:xfrm>
            <a:off x="306000" y="3272925"/>
            <a:ext cx="3723300" cy="738900"/>
          </a:xfrm>
          <a:prstGeom prst="rect">
            <a:avLst/>
          </a:prstGeom>
          <a:noFill/>
          <a:ln>
            <a:noFill/>
          </a:ln>
        </p:spPr>
        <p:txBody>
          <a:bodyPr anchorCtr="0" anchor="t" bIns="91425" lIns="91425" spcFirstLastPara="1" rIns="91425" wrap="square" tIns="91425">
            <a:spAutoFit/>
          </a:bodyPr>
          <a:lstStyle/>
          <a:p>
            <a:pPr indent="0" lvl="0" marL="0" rtl="0" algn="l">
              <a:spcBef>
                <a:spcPts val="1600"/>
              </a:spcBef>
              <a:spcAft>
                <a:spcPts val="0"/>
              </a:spcAft>
              <a:buNone/>
            </a:pPr>
            <a:r>
              <a:rPr b="1" lang="en-US" sz="1800">
                <a:solidFill>
                  <a:schemeClr val="dk1"/>
                </a:solidFill>
                <a:latin typeface="Poppins"/>
                <a:ea typeface="Poppins"/>
                <a:cs typeface="Poppins"/>
                <a:sym typeface="Poppins"/>
              </a:rPr>
              <a:t>S1</a:t>
            </a:r>
            <a:r>
              <a:rPr lang="en-US" sz="1800">
                <a:solidFill>
                  <a:schemeClr val="dk1"/>
                </a:solidFill>
                <a:latin typeface="Poppins"/>
                <a:ea typeface="Poppins"/>
                <a:cs typeface="Poppins"/>
                <a:sym typeface="Poppins"/>
              </a:rPr>
              <a:t> does not know of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so it can’t force an update.</a:t>
            </a:r>
            <a:endParaRPr/>
          </a:p>
        </p:txBody>
      </p:sp>
      <p:sp>
        <p:nvSpPr>
          <p:cNvPr id="285" name="Google Shape;285;p33"/>
          <p:cNvSpPr txBox="1"/>
          <p:nvPr/>
        </p:nvSpPr>
        <p:spPr>
          <a:xfrm>
            <a:off x="5295125" y="672600"/>
            <a:ext cx="4707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S1:</a:t>
            </a:r>
            <a:r>
              <a:rPr b="1" lang="en-US" sz="1200">
                <a:solidFill>
                  <a:schemeClr val="dk1"/>
                </a:solidFill>
                <a:latin typeface="Poppins"/>
                <a:ea typeface="Poppins"/>
                <a:cs typeface="Poppins"/>
                <a:sym typeface="Poppins"/>
              </a:rPr>
              <a:t>2</a:t>
            </a:r>
            <a:endParaRPr b="1" sz="1200">
              <a:solidFill>
                <a:schemeClr val="dk1"/>
              </a:solidFill>
              <a:latin typeface="Poppins"/>
              <a:ea typeface="Poppins"/>
              <a:cs typeface="Poppins"/>
              <a:sym typeface="Poppins"/>
            </a:endParaRPr>
          </a:p>
        </p:txBody>
      </p:sp>
      <p:sp>
        <p:nvSpPr>
          <p:cNvPr id="286" name="Google Shape;286;p33"/>
          <p:cNvSpPr/>
          <p:nvPr/>
        </p:nvSpPr>
        <p:spPr>
          <a:xfrm>
            <a:off x="5204075" y="1070663"/>
            <a:ext cx="652800" cy="652800"/>
          </a:xfrm>
          <a:prstGeom prst="ellipse">
            <a:avLst/>
          </a:prstGeom>
          <a:solidFill>
            <a:schemeClr val="lt1"/>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Poppins"/>
                <a:ea typeface="Poppins"/>
                <a:cs typeface="Poppins"/>
                <a:sym typeface="Poppins"/>
              </a:rPr>
              <a:t>C</a:t>
            </a:r>
            <a:endParaRPr b="1">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4"/>
          <p:cNvSpPr txBox="1"/>
          <p:nvPr/>
        </p:nvSpPr>
        <p:spPr>
          <a:xfrm>
            <a:off x="6398550" y="2124463"/>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a:t>
            </a:r>
            <a:r>
              <a:rPr lang="en-US" sz="1200">
                <a:solidFill>
                  <a:schemeClr val="dk1"/>
                </a:solidFill>
                <a:latin typeface="Poppins"/>
                <a:ea typeface="Poppins"/>
                <a:cs typeface="Poppins"/>
                <a:sym typeface="Poppins"/>
              </a:rPr>
              <a:t>1</a:t>
            </a:r>
            <a:endParaRPr sz="1200">
              <a:solidFill>
                <a:schemeClr val="dk1"/>
              </a:solidFill>
              <a:latin typeface="Poppins"/>
              <a:ea typeface="Poppins"/>
              <a:cs typeface="Poppins"/>
              <a:sym typeface="Poppins"/>
            </a:endParaRPr>
          </a:p>
        </p:txBody>
      </p:sp>
      <p:sp>
        <p:nvSpPr>
          <p:cNvPr id="292" name="Google Shape;292;p34"/>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Dependency tracking - Example</a:t>
            </a:r>
            <a:endParaRPr/>
          </a:p>
        </p:txBody>
      </p:sp>
      <p:sp>
        <p:nvSpPr>
          <p:cNvPr id="293" name="Google Shape;293;p34"/>
          <p:cNvSpPr txBox="1"/>
          <p:nvPr/>
        </p:nvSpPr>
        <p:spPr>
          <a:xfrm>
            <a:off x="315950" y="1069975"/>
            <a:ext cx="3927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Reading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now does the following</a:t>
            </a:r>
            <a:endParaRPr sz="1800">
              <a:solidFill>
                <a:schemeClr val="dk1"/>
              </a:solidFill>
              <a:latin typeface="Poppins"/>
              <a:ea typeface="Poppins"/>
              <a:cs typeface="Poppins"/>
              <a:sym typeface="Poppins"/>
            </a:endParaRPr>
          </a:p>
        </p:txBody>
      </p:sp>
      <p:sp>
        <p:nvSpPr>
          <p:cNvPr id="294" name="Google Shape;294;p34"/>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cxnSp>
        <p:nvCxnSpPr>
          <p:cNvPr id="295" name="Google Shape;295;p34"/>
          <p:cNvCxnSpPr>
            <a:stCxn id="296" idx="5"/>
          </p:cNvCxnSpPr>
          <p:nvPr/>
        </p:nvCxnSpPr>
        <p:spPr>
          <a:xfrm>
            <a:off x="5761275" y="1627862"/>
            <a:ext cx="514500" cy="717900"/>
          </a:xfrm>
          <a:prstGeom prst="straightConnector1">
            <a:avLst/>
          </a:prstGeom>
          <a:noFill/>
          <a:ln cap="flat" cmpd="sng" w="38100">
            <a:solidFill>
              <a:schemeClr val="dk2"/>
            </a:solidFill>
            <a:prstDash val="solid"/>
            <a:round/>
            <a:headEnd len="med" w="med" type="triangle"/>
            <a:tailEnd len="med" w="med" type="none"/>
          </a:ln>
        </p:spPr>
      </p:cxnSp>
      <p:sp>
        <p:nvSpPr>
          <p:cNvPr id="297" name="Google Shape;297;p34"/>
          <p:cNvSpPr/>
          <p:nvPr/>
        </p:nvSpPr>
        <p:spPr>
          <a:xfrm>
            <a:off x="5203641" y="4458233"/>
            <a:ext cx="246300" cy="2463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298" name="Google Shape;298;p34"/>
          <p:cNvSpPr txBox="1"/>
          <p:nvPr/>
        </p:nvSpPr>
        <p:spPr>
          <a:xfrm>
            <a:off x="5468759" y="4415441"/>
            <a:ext cx="324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Signal             Computed</a:t>
            </a:r>
            <a:endParaRPr sz="1200">
              <a:solidFill>
                <a:schemeClr val="dk1"/>
              </a:solidFill>
              <a:latin typeface="Poppins"/>
              <a:ea typeface="Poppins"/>
              <a:cs typeface="Poppins"/>
              <a:sym typeface="Poppins"/>
            </a:endParaRPr>
          </a:p>
        </p:txBody>
      </p:sp>
      <p:sp>
        <p:nvSpPr>
          <p:cNvPr id="299" name="Google Shape;299;p34"/>
          <p:cNvSpPr/>
          <p:nvPr/>
        </p:nvSpPr>
        <p:spPr>
          <a:xfrm>
            <a:off x="6217404" y="4476958"/>
            <a:ext cx="246300" cy="2463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300" name="Google Shape;300;p34"/>
          <p:cNvSpPr/>
          <p:nvPr/>
        </p:nvSpPr>
        <p:spPr>
          <a:xfrm>
            <a:off x="5204075"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C</a:t>
            </a:r>
            <a:endParaRPr>
              <a:solidFill>
                <a:schemeClr val="dk1"/>
              </a:solidFill>
              <a:latin typeface="Poppins"/>
              <a:ea typeface="Poppins"/>
              <a:cs typeface="Poppins"/>
              <a:sym typeface="Poppins"/>
            </a:endParaRPr>
          </a:p>
        </p:txBody>
      </p:sp>
      <p:sp>
        <p:nvSpPr>
          <p:cNvPr id="301" name="Google Shape;301;p34"/>
          <p:cNvSpPr/>
          <p:nvPr/>
        </p:nvSpPr>
        <p:spPr>
          <a:xfrm>
            <a:off x="6694450"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B</a:t>
            </a:r>
            <a:endParaRPr>
              <a:solidFill>
                <a:schemeClr val="dk1"/>
              </a:solidFill>
              <a:latin typeface="Poppins"/>
              <a:ea typeface="Poppins"/>
              <a:cs typeface="Poppins"/>
              <a:sym typeface="Poppins"/>
            </a:endParaRPr>
          </a:p>
        </p:txBody>
      </p:sp>
      <p:sp>
        <p:nvSpPr>
          <p:cNvPr id="302" name="Google Shape;302;p34"/>
          <p:cNvSpPr txBox="1"/>
          <p:nvPr/>
        </p:nvSpPr>
        <p:spPr>
          <a:xfrm>
            <a:off x="5295125" y="672600"/>
            <a:ext cx="47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S1:</a:t>
            </a:r>
            <a:r>
              <a:rPr lang="en-US" sz="1200">
                <a:solidFill>
                  <a:schemeClr val="dk1"/>
                </a:solidFill>
                <a:latin typeface="Poppins"/>
                <a:ea typeface="Poppins"/>
                <a:cs typeface="Poppins"/>
                <a:sym typeface="Poppins"/>
              </a:rPr>
              <a:t>2</a:t>
            </a:r>
            <a:endParaRPr sz="1200">
              <a:solidFill>
                <a:schemeClr val="dk1"/>
              </a:solidFill>
              <a:latin typeface="Poppins"/>
              <a:ea typeface="Poppins"/>
              <a:cs typeface="Poppins"/>
              <a:sym typeface="Poppins"/>
            </a:endParaRPr>
          </a:p>
        </p:txBody>
      </p:sp>
      <p:sp>
        <p:nvSpPr>
          <p:cNvPr id="303" name="Google Shape;303;p34"/>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S2:1</a:t>
            </a:r>
            <a:endParaRPr sz="1200">
              <a:solidFill>
                <a:schemeClr val="dk1"/>
              </a:solidFill>
              <a:latin typeface="Poppins"/>
              <a:ea typeface="Poppins"/>
              <a:cs typeface="Poppins"/>
              <a:sym typeface="Poppins"/>
            </a:endParaRPr>
          </a:p>
        </p:txBody>
      </p:sp>
      <p:sp>
        <p:nvSpPr>
          <p:cNvPr id="304" name="Google Shape;304;p34"/>
          <p:cNvSpPr txBox="1"/>
          <p:nvPr/>
        </p:nvSpPr>
        <p:spPr>
          <a:xfrm>
            <a:off x="6398550" y="2124475"/>
            <a:ext cx="5196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a:t>
            </a:r>
            <a:r>
              <a:rPr b="1" lang="en-US" sz="1200">
                <a:solidFill>
                  <a:schemeClr val="dk1"/>
                </a:solidFill>
                <a:latin typeface="Poppins"/>
                <a:ea typeface="Poppins"/>
                <a:cs typeface="Poppins"/>
                <a:sym typeface="Poppins"/>
              </a:rPr>
              <a:t>2</a:t>
            </a:r>
            <a:endParaRPr b="1" sz="1200">
              <a:solidFill>
                <a:schemeClr val="dk1"/>
              </a:solidFill>
              <a:latin typeface="Poppins"/>
              <a:ea typeface="Poppins"/>
              <a:cs typeface="Poppins"/>
              <a:sym typeface="Poppins"/>
            </a:endParaRPr>
          </a:p>
        </p:txBody>
      </p:sp>
      <p:sp>
        <p:nvSpPr>
          <p:cNvPr id="305" name="Google Shape;305;p34"/>
          <p:cNvSpPr txBox="1"/>
          <p:nvPr/>
        </p:nvSpPr>
        <p:spPr>
          <a:xfrm>
            <a:off x="5077450" y="3337525"/>
            <a:ext cx="388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Active Consumer:</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rPr lang="en-US" sz="1200">
                <a:solidFill>
                  <a:schemeClr val="dk1"/>
                </a:solidFill>
                <a:latin typeface="Poppins"/>
                <a:ea typeface="Poppins"/>
                <a:cs typeface="Poppins"/>
                <a:sym typeface="Poppins"/>
              </a:rPr>
              <a:t>Dependencies:</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p:txBody>
      </p:sp>
      <p:sp>
        <p:nvSpPr>
          <p:cNvPr id="306" name="Google Shape;306;p34"/>
          <p:cNvSpPr txBox="1"/>
          <p:nvPr/>
        </p:nvSpPr>
        <p:spPr>
          <a:xfrm>
            <a:off x="6463700" y="3344242"/>
            <a:ext cx="55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C1</a:t>
            </a:r>
            <a:endParaRPr b="1" sz="1200">
              <a:solidFill>
                <a:schemeClr val="dk1"/>
              </a:solidFill>
              <a:latin typeface="Poppins"/>
              <a:ea typeface="Poppins"/>
              <a:cs typeface="Poppins"/>
              <a:sym typeface="Poppins"/>
            </a:endParaRPr>
          </a:p>
        </p:txBody>
      </p:sp>
      <p:sp>
        <p:nvSpPr>
          <p:cNvPr id="307" name="Google Shape;307;p34"/>
          <p:cNvSpPr txBox="1"/>
          <p:nvPr/>
        </p:nvSpPr>
        <p:spPr>
          <a:xfrm>
            <a:off x="5203650" y="3787850"/>
            <a:ext cx="214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S1</a:t>
            </a:r>
            <a:r>
              <a:rPr lang="en-US" sz="1200">
                <a:solidFill>
                  <a:schemeClr val="dk1"/>
                </a:solidFill>
                <a:latin typeface="Poppins"/>
                <a:ea typeface="Poppins"/>
                <a:cs typeface="Poppins"/>
                <a:sym typeface="Poppins"/>
              </a:rPr>
              <a:t> (lastReadVersion: 1)</a:t>
            </a:r>
            <a:endParaRPr sz="1200">
              <a:solidFill>
                <a:schemeClr val="dk1"/>
              </a:solidFill>
              <a:latin typeface="Poppins"/>
              <a:ea typeface="Poppins"/>
              <a:cs typeface="Poppins"/>
              <a:sym typeface="Poppins"/>
            </a:endParaRPr>
          </a:p>
        </p:txBody>
      </p:sp>
      <p:sp>
        <p:nvSpPr>
          <p:cNvPr id="308" name="Google Shape;308;p34"/>
          <p:cNvSpPr txBox="1"/>
          <p:nvPr/>
        </p:nvSpPr>
        <p:spPr>
          <a:xfrm>
            <a:off x="5203925" y="4036463"/>
            <a:ext cx="214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S2</a:t>
            </a:r>
            <a:r>
              <a:rPr lang="en-US" sz="1200">
                <a:solidFill>
                  <a:schemeClr val="dk1"/>
                </a:solidFill>
                <a:latin typeface="Poppins"/>
                <a:ea typeface="Poppins"/>
                <a:cs typeface="Poppins"/>
                <a:sym typeface="Poppins"/>
              </a:rPr>
              <a:t> (lastReadVersion: 1)</a:t>
            </a:r>
            <a:endParaRPr sz="1200">
              <a:solidFill>
                <a:schemeClr val="dk1"/>
              </a:solidFill>
              <a:latin typeface="Poppins"/>
              <a:ea typeface="Poppins"/>
              <a:cs typeface="Poppins"/>
              <a:sym typeface="Poppins"/>
            </a:endParaRPr>
          </a:p>
        </p:txBody>
      </p:sp>
      <p:sp>
        <p:nvSpPr>
          <p:cNvPr id="309" name="Google Shape;309;p34"/>
          <p:cNvSpPr txBox="1"/>
          <p:nvPr/>
        </p:nvSpPr>
        <p:spPr>
          <a:xfrm>
            <a:off x="306000" y="1624075"/>
            <a:ext cx="37698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Check lastRead versions against the dependencies</a:t>
            </a:r>
            <a:endParaRPr/>
          </a:p>
        </p:txBody>
      </p:sp>
      <p:sp>
        <p:nvSpPr>
          <p:cNvPr id="310" name="Google Shape;310;p34"/>
          <p:cNvSpPr txBox="1"/>
          <p:nvPr/>
        </p:nvSpPr>
        <p:spPr>
          <a:xfrm>
            <a:off x="306000" y="2362975"/>
            <a:ext cx="39378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See that </a:t>
            </a:r>
            <a:r>
              <a:rPr b="1" lang="en-US" sz="1800">
                <a:solidFill>
                  <a:schemeClr val="dk1"/>
                </a:solidFill>
                <a:latin typeface="Poppins"/>
                <a:ea typeface="Poppins"/>
                <a:cs typeface="Poppins"/>
                <a:sym typeface="Poppins"/>
              </a:rPr>
              <a:t>S1:1</a:t>
            </a:r>
            <a:r>
              <a:rPr lang="en-US" sz="1800">
                <a:solidFill>
                  <a:schemeClr val="dk1"/>
                </a:solidFill>
                <a:latin typeface="Poppins"/>
                <a:ea typeface="Poppins"/>
                <a:cs typeface="Poppins"/>
                <a:sym typeface="Poppins"/>
              </a:rPr>
              <a:t> and </a:t>
            </a:r>
            <a:r>
              <a:rPr b="1" lang="en-US" sz="1800">
                <a:solidFill>
                  <a:schemeClr val="dk1"/>
                </a:solidFill>
                <a:latin typeface="Poppins"/>
                <a:ea typeface="Poppins"/>
                <a:cs typeface="Poppins"/>
                <a:sym typeface="Poppins"/>
              </a:rPr>
              <a:t>S1:2</a:t>
            </a:r>
            <a:r>
              <a:rPr lang="en-US" sz="1800">
                <a:solidFill>
                  <a:schemeClr val="dk1"/>
                </a:solidFill>
                <a:latin typeface="Poppins"/>
                <a:ea typeface="Poppins"/>
                <a:cs typeface="Poppins"/>
                <a:sym typeface="Poppins"/>
              </a:rPr>
              <a:t> don’t match so get new value and run computation again.</a:t>
            </a:r>
            <a:endParaRPr/>
          </a:p>
        </p:txBody>
      </p:sp>
      <p:sp>
        <p:nvSpPr>
          <p:cNvPr id="311" name="Google Shape;311;p34"/>
          <p:cNvSpPr txBox="1"/>
          <p:nvPr/>
        </p:nvSpPr>
        <p:spPr>
          <a:xfrm>
            <a:off x="315950" y="3337525"/>
            <a:ext cx="37698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Store new lastReadVersion</a:t>
            </a:r>
            <a:endParaRPr/>
          </a:p>
        </p:txBody>
      </p:sp>
      <p:sp>
        <p:nvSpPr>
          <p:cNvPr id="312" name="Google Shape;312;p34"/>
          <p:cNvSpPr txBox="1"/>
          <p:nvPr/>
        </p:nvSpPr>
        <p:spPr>
          <a:xfrm>
            <a:off x="315950" y="3773025"/>
            <a:ext cx="37698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Increase own version</a:t>
            </a:r>
            <a:endParaRPr/>
          </a:p>
        </p:txBody>
      </p:sp>
      <p:sp>
        <p:nvSpPr>
          <p:cNvPr id="313" name="Google Shape;313;p34"/>
          <p:cNvSpPr txBox="1"/>
          <p:nvPr/>
        </p:nvSpPr>
        <p:spPr>
          <a:xfrm>
            <a:off x="5203925" y="3787850"/>
            <a:ext cx="21435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S1</a:t>
            </a:r>
            <a:r>
              <a:rPr lang="en-US" sz="1200">
                <a:solidFill>
                  <a:schemeClr val="dk1"/>
                </a:solidFill>
                <a:latin typeface="Poppins"/>
                <a:ea typeface="Poppins"/>
                <a:cs typeface="Poppins"/>
                <a:sym typeface="Poppins"/>
              </a:rPr>
              <a:t> (lastReadVersion: </a:t>
            </a:r>
            <a:r>
              <a:rPr b="1" lang="en-US" sz="1200">
                <a:solidFill>
                  <a:schemeClr val="dk1"/>
                </a:solidFill>
                <a:latin typeface="Poppins"/>
                <a:ea typeface="Poppins"/>
                <a:cs typeface="Poppins"/>
                <a:sym typeface="Poppins"/>
              </a:rPr>
              <a:t>2</a:t>
            </a:r>
            <a:r>
              <a:rPr lang="en-US"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p:txBody>
      </p:sp>
      <p:sp>
        <p:nvSpPr>
          <p:cNvPr id="314" name="Google Shape;314;p34"/>
          <p:cNvSpPr txBox="1"/>
          <p:nvPr/>
        </p:nvSpPr>
        <p:spPr>
          <a:xfrm>
            <a:off x="306000" y="4234725"/>
            <a:ext cx="37698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Set new value</a:t>
            </a:r>
            <a:endParaRPr/>
          </a:p>
        </p:txBody>
      </p:sp>
      <p:cxnSp>
        <p:nvCxnSpPr>
          <p:cNvPr id="315" name="Google Shape;315;p34"/>
          <p:cNvCxnSpPr>
            <a:stCxn id="316" idx="3"/>
          </p:cNvCxnSpPr>
          <p:nvPr/>
        </p:nvCxnSpPr>
        <p:spPr>
          <a:xfrm flipH="1">
            <a:off x="6275550" y="1627862"/>
            <a:ext cx="514500" cy="717900"/>
          </a:xfrm>
          <a:prstGeom prst="straightConnector1">
            <a:avLst/>
          </a:prstGeom>
          <a:noFill/>
          <a:ln cap="flat" cmpd="sng" w="38100">
            <a:solidFill>
              <a:schemeClr val="dk2"/>
            </a:solidFill>
            <a:prstDash val="solid"/>
            <a:round/>
            <a:headEnd len="med" w="med" type="triangle"/>
            <a:tailEnd len="med" w="med" type="none"/>
          </a:ln>
        </p:spPr>
      </p:cxnSp>
      <p:sp>
        <p:nvSpPr>
          <p:cNvPr id="317" name="Google Shape;317;p34"/>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a:t>
            </a:r>
            <a:r>
              <a:rPr lang="en-US">
                <a:solidFill>
                  <a:schemeClr val="dk2"/>
                </a:solidFill>
                <a:latin typeface="Poppins"/>
                <a:ea typeface="Poppins"/>
                <a:cs typeface="Poppins"/>
                <a:sym typeface="Poppins"/>
              </a:rPr>
              <a:t>B</a:t>
            </a:r>
            <a:endParaRPr>
              <a:solidFill>
                <a:schemeClr val="dk2"/>
              </a:solidFill>
              <a:latin typeface="Poppins"/>
              <a:ea typeface="Poppins"/>
              <a:cs typeface="Poppins"/>
              <a:sym typeface="Poppins"/>
            </a:endParaRPr>
          </a:p>
        </p:txBody>
      </p:sp>
      <p:sp>
        <p:nvSpPr>
          <p:cNvPr id="318" name="Google Shape;318;p34"/>
          <p:cNvSpPr/>
          <p:nvPr/>
        </p:nvSpPr>
        <p:spPr>
          <a:xfrm>
            <a:off x="5949263" y="2345688"/>
            <a:ext cx="652800" cy="652800"/>
          </a:xfrm>
          <a:prstGeom prst="ellipse">
            <a:avLst/>
          </a:prstGeom>
          <a:solidFill>
            <a:schemeClr val="lt1"/>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2"/>
                </a:solidFill>
                <a:latin typeface="Poppins"/>
                <a:ea typeface="Poppins"/>
                <a:cs typeface="Poppins"/>
                <a:sym typeface="Poppins"/>
              </a:rPr>
              <a:t>C</a:t>
            </a:r>
            <a:r>
              <a:rPr b="1" lang="en-US">
                <a:solidFill>
                  <a:schemeClr val="dk2"/>
                </a:solidFill>
                <a:latin typeface="Poppins"/>
                <a:ea typeface="Poppins"/>
                <a:cs typeface="Poppins"/>
                <a:sym typeface="Poppins"/>
              </a:rPr>
              <a:t>B</a:t>
            </a:r>
            <a:endParaRPr b="1">
              <a:solidFill>
                <a:schemeClr val="dk2"/>
              </a:solidFill>
              <a:latin typeface="Poppins"/>
              <a:ea typeface="Poppins"/>
              <a:cs typeface="Poppins"/>
              <a:sym typeface="Poppins"/>
            </a:endParaRPr>
          </a:p>
        </p:txBody>
      </p:sp>
      <p:cxnSp>
        <p:nvCxnSpPr>
          <p:cNvPr id="319" name="Google Shape;319;p34"/>
          <p:cNvCxnSpPr>
            <a:stCxn id="302" idx="3"/>
          </p:cNvCxnSpPr>
          <p:nvPr/>
        </p:nvCxnSpPr>
        <p:spPr>
          <a:xfrm>
            <a:off x="5765825" y="857250"/>
            <a:ext cx="1092000" cy="2925300"/>
          </a:xfrm>
          <a:prstGeom prst="straightConnector1">
            <a:avLst/>
          </a:prstGeom>
          <a:noFill/>
          <a:ln cap="flat" cmpd="sng" w="38100">
            <a:solidFill>
              <a:srgbClr val="FF0000"/>
            </a:solidFill>
            <a:prstDash val="solid"/>
            <a:round/>
            <a:headEnd len="med" w="med" type="triangl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5"/>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Dependency tracking - Example</a:t>
            </a:r>
            <a:endParaRPr/>
          </a:p>
        </p:txBody>
      </p:sp>
      <p:sp>
        <p:nvSpPr>
          <p:cNvPr id="325" name="Google Shape;325;p35"/>
          <p:cNvSpPr txBox="1"/>
          <p:nvPr/>
        </p:nvSpPr>
        <p:spPr>
          <a:xfrm>
            <a:off x="315950" y="1069975"/>
            <a:ext cx="3927900" cy="207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What if we have another computed </a:t>
            </a:r>
            <a:r>
              <a:rPr b="1" lang="en-US" sz="1800">
                <a:solidFill>
                  <a:schemeClr val="dk1"/>
                </a:solidFill>
                <a:latin typeface="Poppins"/>
                <a:ea typeface="Poppins"/>
                <a:cs typeface="Poppins"/>
                <a:sym typeface="Poppins"/>
              </a:rPr>
              <a:t>C2</a:t>
            </a:r>
            <a:r>
              <a:rPr lang="en-US" sz="1800">
                <a:solidFill>
                  <a:schemeClr val="dk1"/>
                </a:solidFill>
                <a:latin typeface="Poppins"/>
                <a:ea typeface="Poppins"/>
                <a:cs typeface="Poppins"/>
                <a:sym typeface="Poppins"/>
              </a:rPr>
              <a:t> depending on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Let’s access </a:t>
            </a:r>
            <a:r>
              <a:rPr b="1" lang="en-US" sz="1800">
                <a:solidFill>
                  <a:schemeClr val="dk1"/>
                </a:solidFill>
                <a:latin typeface="Poppins"/>
                <a:ea typeface="Poppins"/>
                <a:cs typeface="Poppins"/>
                <a:sym typeface="Poppins"/>
              </a:rPr>
              <a:t>C2</a:t>
            </a:r>
            <a:r>
              <a:rPr lang="en-US" sz="1800">
                <a:solidFill>
                  <a:schemeClr val="dk1"/>
                </a:solidFill>
                <a:latin typeface="Poppins"/>
                <a:ea typeface="Poppins"/>
                <a:cs typeface="Poppins"/>
                <a:sym typeface="Poppins"/>
              </a:rPr>
              <a:t> and see what happens.</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br>
              <a:rPr lang="en-US" sz="1800">
                <a:solidFill>
                  <a:schemeClr val="dk1"/>
                </a:solidFill>
                <a:latin typeface="Poppins"/>
                <a:ea typeface="Poppins"/>
                <a:cs typeface="Poppins"/>
                <a:sym typeface="Poppins"/>
              </a:rPr>
            </a:br>
            <a:endParaRPr sz="1800">
              <a:solidFill>
                <a:schemeClr val="dk1"/>
              </a:solidFill>
              <a:latin typeface="Poppins"/>
              <a:ea typeface="Poppins"/>
              <a:cs typeface="Poppins"/>
              <a:sym typeface="Poppins"/>
            </a:endParaRPr>
          </a:p>
        </p:txBody>
      </p:sp>
      <p:sp>
        <p:nvSpPr>
          <p:cNvPr id="326" name="Google Shape;326;p35"/>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327" name="Google Shape;327;p35"/>
          <p:cNvSpPr/>
          <p:nvPr/>
        </p:nvSpPr>
        <p:spPr>
          <a:xfrm>
            <a:off x="5203641" y="4458233"/>
            <a:ext cx="246300" cy="2463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328" name="Google Shape;328;p35"/>
          <p:cNvSpPr txBox="1"/>
          <p:nvPr/>
        </p:nvSpPr>
        <p:spPr>
          <a:xfrm>
            <a:off x="5468759" y="4415441"/>
            <a:ext cx="324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Signal             Computed</a:t>
            </a:r>
            <a:endParaRPr sz="1200">
              <a:solidFill>
                <a:schemeClr val="dk1"/>
              </a:solidFill>
              <a:latin typeface="Poppins"/>
              <a:ea typeface="Poppins"/>
              <a:cs typeface="Poppins"/>
              <a:sym typeface="Poppins"/>
            </a:endParaRPr>
          </a:p>
        </p:txBody>
      </p:sp>
      <p:sp>
        <p:nvSpPr>
          <p:cNvPr id="329" name="Google Shape;329;p35"/>
          <p:cNvSpPr/>
          <p:nvPr/>
        </p:nvSpPr>
        <p:spPr>
          <a:xfrm>
            <a:off x="6217404" y="4476958"/>
            <a:ext cx="246300" cy="2463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330" name="Google Shape;330;p35"/>
          <p:cNvSpPr/>
          <p:nvPr/>
        </p:nvSpPr>
        <p:spPr>
          <a:xfrm>
            <a:off x="5204075"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A</a:t>
            </a:r>
            <a:endParaRPr>
              <a:solidFill>
                <a:schemeClr val="dk1"/>
              </a:solidFill>
              <a:latin typeface="Poppins"/>
              <a:ea typeface="Poppins"/>
              <a:cs typeface="Poppins"/>
              <a:sym typeface="Poppins"/>
            </a:endParaRPr>
          </a:p>
        </p:txBody>
      </p:sp>
      <p:sp>
        <p:nvSpPr>
          <p:cNvPr id="331" name="Google Shape;331;p35"/>
          <p:cNvSpPr/>
          <p:nvPr/>
        </p:nvSpPr>
        <p:spPr>
          <a:xfrm>
            <a:off x="6694450"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B</a:t>
            </a:r>
            <a:endParaRPr>
              <a:solidFill>
                <a:schemeClr val="dk1"/>
              </a:solidFill>
              <a:latin typeface="Poppins"/>
              <a:ea typeface="Poppins"/>
              <a:cs typeface="Poppins"/>
              <a:sym typeface="Poppins"/>
            </a:endParaRPr>
          </a:p>
        </p:txBody>
      </p:sp>
      <p:sp>
        <p:nvSpPr>
          <p:cNvPr id="332" name="Google Shape;332;p35"/>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t>
            </a:r>
            <a:endParaRPr>
              <a:solidFill>
                <a:schemeClr val="dk2"/>
              </a:solidFill>
              <a:latin typeface="Poppins"/>
              <a:ea typeface="Poppins"/>
              <a:cs typeface="Poppins"/>
              <a:sym typeface="Poppins"/>
            </a:endParaRPr>
          </a:p>
        </p:txBody>
      </p:sp>
      <p:sp>
        <p:nvSpPr>
          <p:cNvPr id="333" name="Google Shape;333;p35"/>
          <p:cNvSpPr txBox="1"/>
          <p:nvPr/>
        </p:nvSpPr>
        <p:spPr>
          <a:xfrm>
            <a:off x="5295125" y="672600"/>
            <a:ext cx="47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S1:</a:t>
            </a:r>
            <a:r>
              <a:rPr lang="en-US" sz="1200">
                <a:solidFill>
                  <a:schemeClr val="dk1"/>
                </a:solidFill>
                <a:latin typeface="Poppins"/>
                <a:ea typeface="Poppins"/>
                <a:cs typeface="Poppins"/>
                <a:sym typeface="Poppins"/>
              </a:rPr>
              <a:t>1</a:t>
            </a:r>
            <a:endParaRPr sz="1200">
              <a:solidFill>
                <a:schemeClr val="dk1"/>
              </a:solidFill>
              <a:latin typeface="Poppins"/>
              <a:ea typeface="Poppins"/>
              <a:cs typeface="Poppins"/>
              <a:sym typeface="Poppins"/>
            </a:endParaRPr>
          </a:p>
        </p:txBody>
      </p:sp>
      <p:sp>
        <p:nvSpPr>
          <p:cNvPr id="334" name="Google Shape;334;p35"/>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S2:1</a:t>
            </a:r>
            <a:endParaRPr sz="1200">
              <a:solidFill>
                <a:schemeClr val="dk1"/>
              </a:solidFill>
              <a:latin typeface="Poppins"/>
              <a:ea typeface="Poppins"/>
              <a:cs typeface="Poppins"/>
              <a:sym typeface="Poppins"/>
            </a:endParaRPr>
          </a:p>
        </p:txBody>
      </p:sp>
      <p:sp>
        <p:nvSpPr>
          <p:cNvPr id="335" name="Google Shape;335;p35"/>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a:t>
            </a:r>
            <a:r>
              <a:rPr lang="en-US" sz="1200">
                <a:solidFill>
                  <a:schemeClr val="dk1"/>
                </a:solidFill>
                <a:latin typeface="Poppins"/>
                <a:ea typeface="Poppins"/>
                <a:cs typeface="Poppins"/>
                <a:sym typeface="Poppins"/>
              </a:rPr>
              <a:t>1</a:t>
            </a:r>
            <a:endParaRPr sz="1200">
              <a:solidFill>
                <a:schemeClr val="dk1"/>
              </a:solidFill>
              <a:latin typeface="Poppins"/>
              <a:ea typeface="Poppins"/>
              <a:cs typeface="Poppins"/>
              <a:sym typeface="Poppins"/>
            </a:endParaRPr>
          </a:p>
        </p:txBody>
      </p:sp>
      <p:sp>
        <p:nvSpPr>
          <p:cNvPr id="336" name="Google Shape;336;p35"/>
          <p:cNvSpPr/>
          <p:nvPr/>
        </p:nvSpPr>
        <p:spPr>
          <a:xfrm>
            <a:off x="7347238" y="2355950"/>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t>
            </a:r>
            <a:endParaRPr>
              <a:solidFill>
                <a:schemeClr val="dk2"/>
              </a:solidFill>
              <a:latin typeface="Poppins"/>
              <a:ea typeface="Poppins"/>
              <a:cs typeface="Poppins"/>
              <a:sym typeface="Poppins"/>
            </a:endParaRPr>
          </a:p>
        </p:txBody>
      </p:sp>
      <p:sp>
        <p:nvSpPr>
          <p:cNvPr id="337" name="Google Shape;337;p35"/>
          <p:cNvSpPr txBox="1"/>
          <p:nvPr/>
        </p:nvSpPr>
        <p:spPr>
          <a:xfrm>
            <a:off x="7796525" y="2134738"/>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C2:</a:t>
            </a:r>
            <a:r>
              <a:rPr lang="en-US" sz="1200">
                <a:solidFill>
                  <a:schemeClr val="dk1"/>
                </a:solidFill>
                <a:latin typeface="Poppins"/>
                <a:ea typeface="Poppins"/>
                <a:cs typeface="Poppins"/>
                <a:sym typeface="Poppins"/>
              </a:rPr>
              <a:t>1</a:t>
            </a:r>
            <a:endParaRPr sz="1200">
              <a:solidFill>
                <a:schemeClr val="dk1"/>
              </a:solidFill>
              <a:latin typeface="Poppins"/>
              <a:ea typeface="Poppins"/>
              <a:cs typeface="Poppins"/>
              <a:sym typeface="Poppins"/>
            </a:endParaRPr>
          </a:p>
        </p:txBody>
      </p:sp>
      <p:sp>
        <p:nvSpPr>
          <p:cNvPr id="338" name="Google Shape;338;p35"/>
          <p:cNvSpPr txBox="1"/>
          <p:nvPr/>
        </p:nvSpPr>
        <p:spPr>
          <a:xfrm>
            <a:off x="5077450" y="3337525"/>
            <a:ext cx="388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Active Consumer:</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rPr lang="en-US" sz="1200">
                <a:solidFill>
                  <a:schemeClr val="dk1"/>
                </a:solidFill>
                <a:latin typeface="Poppins"/>
                <a:ea typeface="Poppins"/>
                <a:cs typeface="Poppins"/>
                <a:sym typeface="Poppins"/>
              </a:rPr>
              <a:t>Dependencies:</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6"/>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Dependency tracking - Example</a:t>
            </a:r>
            <a:endParaRPr/>
          </a:p>
        </p:txBody>
      </p:sp>
      <p:sp>
        <p:nvSpPr>
          <p:cNvPr id="344" name="Google Shape;344;p36"/>
          <p:cNvSpPr txBox="1"/>
          <p:nvPr/>
        </p:nvSpPr>
        <p:spPr>
          <a:xfrm>
            <a:off x="315950" y="1069975"/>
            <a:ext cx="3927900" cy="131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First off, </a:t>
            </a:r>
            <a:r>
              <a:rPr b="1" lang="en-US" sz="1800">
                <a:solidFill>
                  <a:schemeClr val="dk1"/>
                </a:solidFill>
                <a:latin typeface="Poppins"/>
                <a:ea typeface="Poppins"/>
                <a:cs typeface="Poppins"/>
                <a:sym typeface="Poppins"/>
              </a:rPr>
              <a:t>C2</a:t>
            </a:r>
            <a:r>
              <a:rPr lang="en-US" sz="1800">
                <a:solidFill>
                  <a:schemeClr val="dk1"/>
                </a:solidFill>
                <a:latin typeface="Poppins"/>
                <a:ea typeface="Poppins"/>
                <a:cs typeface="Poppins"/>
                <a:sym typeface="Poppins"/>
              </a:rPr>
              <a:t> sets itself as active consumer and calls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However,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itself does not have a value yet.</a:t>
            </a:r>
            <a:endParaRPr sz="1800">
              <a:solidFill>
                <a:schemeClr val="dk1"/>
              </a:solidFill>
              <a:latin typeface="Poppins"/>
              <a:ea typeface="Poppins"/>
              <a:cs typeface="Poppins"/>
              <a:sym typeface="Poppins"/>
            </a:endParaRPr>
          </a:p>
        </p:txBody>
      </p:sp>
      <p:sp>
        <p:nvSpPr>
          <p:cNvPr id="345" name="Google Shape;345;p36"/>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346" name="Google Shape;346;p36"/>
          <p:cNvSpPr/>
          <p:nvPr/>
        </p:nvSpPr>
        <p:spPr>
          <a:xfrm>
            <a:off x="5203641" y="4458233"/>
            <a:ext cx="246300" cy="2463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347" name="Google Shape;347;p36"/>
          <p:cNvSpPr txBox="1"/>
          <p:nvPr/>
        </p:nvSpPr>
        <p:spPr>
          <a:xfrm>
            <a:off x="5468759" y="4415441"/>
            <a:ext cx="324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Signal             Computed</a:t>
            </a:r>
            <a:endParaRPr sz="1200">
              <a:solidFill>
                <a:schemeClr val="dk1"/>
              </a:solidFill>
              <a:latin typeface="Poppins"/>
              <a:ea typeface="Poppins"/>
              <a:cs typeface="Poppins"/>
              <a:sym typeface="Poppins"/>
            </a:endParaRPr>
          </a:p>
        </p:txBody>
      </p:sp>
      <p:sp>
        <p:nvSpPr>
          <p:cNvPr id="348" name="Google Shape;348;p36"/>
          <p:cNvSpPr/>
          <p:nvPr/>
        </p:nvSpPr>
        <p:spPr>
          <a:xfrm>
            <a:off x="6217404" y="4476958"/>
            <a:ext cx="246300" cy="2463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349" name="Google Shape;349;p36"/>
          <p:cNvSpPr/>
          <p:nvPr/>
        </p:nvSpPr>
        <p:spPr>
          <a:xfrm>
            <a:off x="5204075"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A</a:t>
            </a:r>
            <a:endParaRPr>
              <a:solidFill>
                <a:schemeClr val="dk1"/>
              </a:solidFill>
              <a:latin typeface="Poppins"/>
              <a:ea typeface="Poppins"/>
              <a:cs typeface="Poppins"/>
              <a:sym typeface="Poppins"/>
            </a:endParaRPr>
          </a:p>
        </p:txBody>
      </p:sp>
      <p:sp>
        <p:nvSpPr>
          <p:cNvPr id="350" name="Google Shape;350;p36"/>
          <p:cNvSpPr/>
          <p:nvPr/>
        </p:nvSpPr>
        <p:spPr>
          <a:xfrm>
            <a:off x="6694450"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B</a:t>
            </a:r>
            <a:endParaRPr>
              <a:solidFill>
                <a:schemeClr val="dk1"/>
              </a:solidFill>
              <a:latin typeface="Poppins"/>
              <a:ea typeface="Poppins"/>
              <a:cs typeface="Poppins"/>
              <a:sym typeface="Poppins"/>
            </a:endParaRPr>
          </a:p>
        </p:txBody>
      </p:sp>
      <p:sp>
        <p:nvSpPr>
          <p:cNvPr id="351" name="Google Shape;351;p36"/>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t>
            </a:r>
            <a:endParaRPr>
              <a:solidFill>
                <a:schemeClr val="dk2"/>
              </a:solidFill>
              <a:latin typeface="Poppins"/>
              <a:ea typeface="Poppins"/>
              <a:cs typeface="Poppins"/>
              <a:sym typeface="Poppins"/>
            </a:endParaRPr>
          </a:p>
        </p:txBody>
      </p:sp>
      <p:sp>
        <p:nvSpPr>
          <p:cNvPr id="352" name="Google Shape;352;p36"/>
          <p:cNvSpPr txBox="1"/>
          <p:nvPr/>
        </p:nvSpPr>
        <p:spPr>
          <a:xfrm>
            <a:off x="5295125" y="672600"/>
            <a:ext cx="47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S1:1</a:t>
            </a:r>
            <a:endParaRPr sz="1200">
              <a:solidFill>
                <a:schemeClr val="dk1"/>
              </a:solidFill>
              <a:latin typeface="Poppins"/>
              <a:ea typeface="Poppins"/>
              <a:cs typeface="Poppins"/>
              <a:sym typeface="Poppins"/>
            </a:endParaRPr>
          </a:p>
        </p:txBody>
      </p:sp>
      <p:sp>
        <p:nvSpPr>
          <p:cNvPr id="353" name="Google Shape;353;p36"/>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S2:1</a:t>
            </a:r>
            <a:endParaRPr sz="1200">
              <a:solidFill>
                <a:schemeClr val="dk1"/>
              </a:solidFill>
              <a:latin typeface="Poppins"/>
              <a:ea typeface="Poppins"/>
              <a:cs typeface="Poppins"/>
              <a:sym typeface="Poppins"/>
            </a:endParaRPr>
          </a:p>
        </p:txBody>
      </p:sp>
      <p:sp>
        <p:nvSpPr>
          <p:cNvPr id="354" name="Google Shape;354;p36"/>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C1:1</a:t>
            </a:r>
            <a:endParaRPr sz="1200">
              <a:solidFill>
                <a:schemeClr val="dk1"/>
              </a:solidFill>
              <a:latin typeface="Poppins"/>
              <a:ea typeface="Poppins"/>
              <a:cs typeface="Poppins"/>
              <a:sym typeface="Poppins"/>
            </a:endParaRPr>
          </a:p>
        </p:txBody>
      </p:sp>
      <p:sp>
        <p:nvSpPr>
          <p:cNvPr id="355" name="Google Shape;355;p36"/>
          <p:cNvSpPr/>
          <p:nvPr/>
        </p:nvSpPr>
        <p:spPr>
          <a:xfrm>
            <a:off x="7347238" y="2355950"/>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t>
            </a:r>
            <a:endParaRPr>
              <a:solidFill>
                <a:schemeClr val="dk2"/>
              </a:solidFill>
              <a:latin typeface="Poppins"/>
              <a:ea typeface="Poppins"/>
              <a:cs typeface="Poppins"/>
              <a:sym typeface="Poppins"/>
            </a:endParaRPr>
          </a:p>
        </p:txBody>
      </p:sp>
      <p:sp>
        <p:nvSpPr>
          <p:cNvPr id="356" name="Google Shape;356;p36"/>
          <p:cNvSpPr txBox="1"/>
          <p:nvPr/>
        </p:nvSpPr>
        <p:spPr>
          <a:xfrm>
            <a:off x="7796525" y="2134738"/>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C2:1</a:t>
            </a:r>
            <a:endParaRPr sz="1200">
              <a:solidFill>
                <a:schemeClr val="dk1"/>
              </a:solidFill>
              <a:latin typeface="Poppins"/>
              <a:ea typeface="Poppins"/>
              <a:cs typeface="Poppins"/>
              <a:sym typeface="Poppins"/>
            </a:endParaRPr>
          </a:p>
        </p:txBody>
      </p:sp>
      <p:cxnSp>
        <p:nvCxnSpPr>
          <p:cNvPr id="357" name="Google Shape;357;p36"/>
          <p:cNvCxnSpPr>
            <a:stCxn id="351" idx="6"/>
            <a:endCxn id="355" idx="2"/>
          </p:cNvCxnSpPr>
          <p:nvPr/>
        </p:nvCxnSpPr>
        <p:spPr>
          <a:xfrm>
            <a:off x="6602063" y="2672088"/>
            <a:ext cx="745200" cy="10200"/>
          </a:xfrm>
          <a:prstGeom prst="straightConnector1">
            <a:avLst/>
          </a:prstGeom>
          <a:noFill/>
          <a:ln cap="flat" cmpd="sng" w="38100">
            <a:solidFill>
              <a:schemeClr val="dk2"/>
            </a:solidFill>
            <a:prstDash val="dash"/>
            <a:round/>
            <a:headEnd len="med" w="med" type="triangle"/>
            <a:tailEnd len="med" w="med" type="none"/>
          </a:ln>
        </p:spPr>
      </p:cxnSp>
      <p:sp>
        <p:nvSpPr>
          <p:cNvPr id="358" name="Google Shape;358;p36"/>
          <p:cNvSpPr txBox="1"/>
          <p:nvPr/>
        </p:nvSpPr>
        <p:spPr>
          <a:xfrm>
            <a:off x="5077450" y="3337525"/>
            <a:ext cx="388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Active Consumer:</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rPr lang="en-US" sz="1200">
                <a:solidFill>
                  <a:schemeClr val="dk1"/>
                </a:solidFill>
                <a:latin typeface="Poppins"/>
                <a:ea typeface="Poppins"/>
                <a:cs typeface="Poppins"/>
                <a:sym typeface="Poppins"/>
              </a:rPr>
              <a:t>Dependencies:</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p:txBody>
      </p:sp>
      <p:sp>
        <p:nvSpPr>
          <p:cNvPr id="359" name="Google Shape;359;p36"/>
          <p:cNvSpPr txBox="1"/>
          <p:nvPr/>
        </p:nvSpPr>
        <p:spPr>
          <a:xfrm>
            <a:off x="6463700" y="3344242"/>
            <a:ext cx="55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C2</a:t>
            </a:r>
            <a:endParaRPr b="1" sz="12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7"/>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Dependency tracking - Example</a:t>
            </a:r>
            <a:endParaRPr/>
          </a:p>
        </p:txBody>
      </p:sp>
      <p:sp>
        <p:nvSpPr>
          <p:cNvPr id="365" name="Google Shape;365;p37"/>
          <p:cNvSpPr txBox="1"/>
          <p:nvPr/>
        </p:nvSpPr>
        <p:spPr>
          <a:xfrm>
            <a:off x="315950" y="1069975"/>
            <a:ext cx="3927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thus sets itself as active consumer</a:t>
            </a:r>
            <a:endParaRPr sz="1800">
              <a:solidFill>
                <a:schemeClr val="dk1"/>
              </a:solidFill>
              <a:latin typeface="Poppins"/>
              <a:ea typeface="Poppins"/>
              <a:cs typeface="Poppins"/>
              <a:sym typeface="Poppins"/>
            </a:endParaRPr>
          </a:p>
        </p:txBody>
      </p:sp>
      <p:sp>
        <p:nvSpPr>
          <p:cNvPr id="366" name="Google Shape;366;p37"/>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367" name="Google Shape;367;p37"/>
          <p:cNvSpPr/>
          <p:nvPr/>
        </p:nvSpPr>
        <p:spPr>
          <a:xfrm>
            <a:off x="5203641" y="4458233"/>
            <a:ext cx="246300" cy="2463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368" name="Google Shape;368;p37"/>
          <p:cNvSpPr txBox="1"/>
          <p:nvPr/>
        </p:nvSpPr>
        <p:spPr>
          <a:xfrm>
            <a:off x="5468759" y="4415441"/>
            <a:ext cx="324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Signal             Computed</a:t>
            </a:r>
            <a:endParaRPr sz="1200">
              <a:solidFill>
                <a:schemeClr val="dk1"/>
              </a:solidFill>
              <a:latin typeface="Poppins"/>
              <a:ea typeface="Poppins"/>
              <a:cs typeface="Poppins"/>
              <a:sym typeface="Poppins"/>
            </a:endParaRPr>
          </a:p>
        </p:txBody>
      </p:sp>
      <p:sp>
        <p:nvSpPr>
          <p:cNvPr id="369" name="Google Shape;369;p37"/>
          <p:cNvSpPr/>
          <p:nvPr/>
        </p:nvSpPr>
        <p:spPr>
          <a:xfrm>
            <a:off x="6217404" y="4476958"/>
            <a:ext cx="246300" cy="2463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370" name="Google Shape;370;p37"/>
          <p:cNvSpPr/>
          <p:nvPr/>
        </p:nvSpPr>
        <p:spPr>
          <a:xfrm>
            <a:off x="5204075"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A</a:t>
            </a:r>
            <a:endParaRPr>
              <a:solidFill>
                <a:schemeClr val="dk1"/>
              </a:solidFill>
              <a:latin typeface="Poppins"/>
              <a:ea typeface="Poppins"/>
              <a:cs typeface="Poppins"/>
              <a:sym typeface="Poppins"/>
            </a:endParaRPr>
          </a:p>
        </p:txBody>
      </p:sp>
      <p:sp>
        <p:nvSpPr>
          <p:cNvPr id="371" name="Google Shape;371;p37"/>
          <p:cNvSpPr/>
          <p:nvPr/>
        </p:nvSpPr>
        <p:spPr>
          <a:xfrm>
            <a:off x="6694450"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B</a:t>
            </a:r>
            <a:endParaRPr>
              <a:solidFill>
                <a:schemeClr val="dk1"/>
              </a:solidFill>
              <a:latin typeface="Poppins"/>
              <a:ea typeface="Poppins"/>
              <a:cs typeface="Poppins"/>
              <a:sym typeface="Poppins"/>
            </a:endParaRPr>
          </a:p>
        </p:txBody>
      </p:sp>
      <p:sp>
        <p:nvSpPr>
          <p:cNvPr id="372" name="Google Shape;372;p37"/>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t>
            </a:r>
            <a:endParaRPr>
              <a:solidFill>
                <a:schemeClr val="dk2"/>
              </a:solidFill>
              <a:latin typeface="Poppins"/>
              <a:ea typeface="Poppins"/>
              <a:cs typeface="Poppins"/>
              <a:sym typeface="Poppins"/>
            </a:endParaRPr>
          </a:p>
        </p:txBody>
      </p:sp>
      <p:sp>
        <p:nvSpPr>
          <p:cNvPr id="373" name="Google Shape;373;p37"/>
          <p:cNvSpPr txBox="1"/>
          <p:nvPr/>
        </p:nvSpPr>
        <p:spPr>
          <a:xfrm>
            <a:off x="5295125" y="672600"/>
            <a:ext cx="47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S1:1</a:t>
            </a:r>
            <a:endParaRPr sz="1200">
              <a:solidFill>
                <a:schemeClr val="dk1"/>
              </a:solidFill>
              <a:latin typeface="Poppins"/>
              <a:ea typeface="Poppins"/>
              <a:cs typeface="Poppins"/>
              <a:sym typeface="Poppins"/>
            </a:endParaRPr>
          </a:p>
        </p:txBody>
      </p:sp>
      <p:sp>
        <p:nvSpPr>
          <p:cNvPr id="374" name="Google Shape;374;p37"/>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S2:1</a:t>
            </a:r>
            <a:endParaRPr sz="1200">
              <a:solidFill>
                <a:schemeClr val="dk1"/>
              </a:solidFill>
              <a:latin typeface="Poppins"/>
              <a:ea typeface="Poppins"/>
              <a:cs typeface="Poppins"/>
              <a:sym typeface="Poppins"/>
            </a:endParaRPr>
          </a:p>
        </p:txBody>
      </p:sp>
      <p:sp>
        <p:nvSpPr>
          <p:cNvPr id="375" name="Google Shape;375;p37"/>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C1:1</a:t>
            </a:r>
            <a:endParaRPr sz="1200">
              <a:solidFill>
                <a:schemeClr val="dk1"/>
              </a:solidFill>
              <a:latin typeface="Poppins"/>
              <a:ea typeface="Poppins"/>
              <a:cs typeface="Poppins"/>
              <a:sym typeface="Poppins"/>
            </a:endParaRPr>
          </a:p>
        </p:txBody>
      </p:sp>
      <p:sp>
        <p:nvSpPr>
          <p:cNvPr id="376" name="Google Shape;376;p37"/>
          <p:cNvSpPr/>
          <p:nvPr/>
        </p:nvSpPr>
        <p:spPr>
          <a:xfrm>
            <a:off x="7347238" y="2355950"/>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t>
            </a:r>
            <a:endParaRPr>
              <a:solidFill>
                <a:schemeClr val="dk2"/>
              </a:solidFill>
              <a:latin typeface="Poppins"/>
              <a:ea typeface="Poppins"/>
              <a:cs typeface="Poppins"/>
              <a:sym typeface="Poppins"/>
            </a:endParaRPr>
          </a:p>
        </p:txBody>
      </p:sp>
      <p:sp>
        <p:nvSpPr>
          <p:cNvPr id="377" name="Google Shape;377;p37"/>
          <p:cNvSpPr txBox="1"/>
          <p:nvPr/>
        </p:nvSpPr>
        <p:spPr>
          <a:xfrm>
            <a:off x="7796525" y="2134738"/>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C2:1</a:t>
            </a:r>
            <a:endParaRPr sz="1200">
              <a:solidFill>
                <a:schemeClr val="dk1"/>
              </a:solidFill>
              <a:latin typeface="Poppins"/>
              <a:ea typeface="Poppins"/>
              <a:cs typeface="Poppins"/>
              <a:sym typeface="Poppins"/>
            </a:endParaRPr>
          </a:p>
        </p:txBody>
      </p:sp>
      <p:cxnSp>
        <p:nvCxnSpPr>
          <p:cNvPr id="378" name="Google Shape;378;p37"/>
          <p:cNvCxnSpPr>
            <a:stCxn id="372" idx="6"/>
            <a:endCxn id="376" idx="2"/>
          </p:cNvCxnSpPr>
          <p:nvPr/>
        </p:nvCxnSpPr>
        <p:spPr>
          <a:xfrm>
            <a:off x="6602063" y="2672088"/>
            <a:ext cx="745200" cy="10200"/>
          </a:xfrm>
          <a:prstGeom prst="straightConnector1">
            <a:avLst/>
          </a:prstGeom>
          <a:noFill/>
          <a:ln cap="flat" cmpd="sng" w="38100">
            <a:solidFill>
              <a:schemeClr val="dk2"/>
            </a:solidFill>
            <a:prstDash val="dash"/>
            <a:round/>
            <a:headEnd len="med" w="med" type="triangle"/>
            <a:tailEnd len="med" w="med" type="none"/>
          </a:ln>
        </p:spPr>
      </p:cxnSp>
      <p:cxnSp>
        <p:nvCxnSpPr>
          <p:cNvPr id="379" name="Google Shape;379;p37"/>
          <p:cNvCxnSpPr>
            <a:stCxn id="370" idx="4"/>
            <a:endCxn id="372" idx="0"/>
          </p:cNvCxnSpPr>
          <p:nvPr/>
        </p:nvCxnSpPr>
        <p:spPr>
          <a:xfrm>
            <a:off x="5530475" y="1723463"/>
            <a:ext cx="745200" cy="622200"/>
          </a:xfrm>
          <a:prstGeom prst="straightConnector1">
            <a:avLst/>
          </a:prstGeom>
          <a:noFill/>
          <a:ln cap="flat" cmpd="sng" w="38100">
            <a:solidFill>
              <a:schemeClr val="dk2"/>
            </a:solidFill>
            <a:prstDash val="dash"/>
            <a:round/>
            <a:headEnd len="med" w="med" type="triangle"/>
            <a:tailEnd len="med" w="med" type="none"/>
          </a:ln>
        </p:spPr>
      </p:cxnSp>
      <p:cxnSp>
        <p:nvCxnSpPr>
          <p:cNvPr id="380" name="Google Shape;380;p37"/>
          <p:cNvCxnSpPr>
            <a:endCxn id="372" idx="0"/>
          </p:cNvCxnSpPr>
          <p:nvPr/>
        </p:nvCxnSpPr>
        <p:spPr>
          <a:xfrm flipH="1">
            <a:off x="6275663" y="1652688"/>
            <a:ext cx="526200" cy="693000"/>
          </a:xfrm>
          <a:prstGeom prst="straightConnector1">
            <a:avLst/>
          </a:prstGeom>
          <a:noFill/>
          <a:ln cap="flat" cmpd="sng" w="38100">
            <a:solidFill>
              <a:schemeClr val="dk2"/>
            </a:solidFill>
            <a:prstDash val="dash"/>
            <a:round/>
            <a:headEnd len="med" w="med" type="triangle"/>
            <a:tailEnd len="med" w="med" type="none"/>
          </a:ln>
        </p:spPr>
      </p:cxnSp>
      <p:sp>
        <p:nvSpPr>
          <p:cNvPr id="381" name="Google Shape;381;p37"/>
          <p:cNvSpPr txBox="1"/>
          <p:nvPr/>
        </p:nvSpPr>
        <p:spPr>
          <a:xfrm>
            <a:off x="5077450" y="3337525"/>
            <a:ext cx="388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Active Consumer:</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rPr lang="en-US" sz="1200">
                <a:solidFill>
                  <a:schemeClr val="dk1"/>
                </a:solidFill>
                <a:latin typeface="Poppins"/>
                <a:ea typeface="Poppins"/>
                <a:cs typeface="Poppins"/>
                <a:sym typeface="Poppins"/>
              </a:rPr>
              <a:t>Dependencies:</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p:txBody>
      </p:sp>
      <p:sp>
        <p:nvSpPr>
          <p:cNvPr id="382" name="Google Shape;382;p37"/>
          <p:cNvSpPr txBox="1"/>
          <p:nvPr/>
        </p:nvSpPr>
        <p:spPr>
          <a:xfrm>
            <a:off x="6463700" y="3344242"/>
            <a:ext cx="55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C1</a:t>
            </a:r>
            <a:endParaRPr b="1" sz="1200">
              <a:solidFill>
                <a:schemeClr val="dk1"/>
              </a:solidFill>
              <a:latin typeface="Poppins"/>
              <a:ea typeface="Poppins"/>
              <a:cs typeface="Poppins"/>
              <a:sym typeface="Poppins"/>
            </a:endParaRPr>
          </a:p>
        </p:txBody>
      </p:sp>
      <p:sp>
        <p:nvSpPr>
          <p:cNvPr id="383" name="Google Shape;383;p37"/>
          <p:cNvSpPr txBox="1"/>
          <p:nvPr/>
        </p:nvSpPr>
        <p:spPr>
          <a:xfrm>
            <a:off x="5203650" y="3787850"/>
            <a:ext cx="214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S1</a:t>
            </a:r>
            <a:r>
              <a:rPr lang="en-US" sz="1200">
                <a:solidFill>
                  <a:schemeClr val="dk1"/>
                </a:solidFill>
                <a:latin typeface="Poppins"/>
                <a:ea typeface="Poppins"/>
                <a:cs typeface="Poppins"/>
                <a:sym typeface="Poppins"/>
              </a:rPr>
              <a:t> (lastReadVersion: 1)</a:t>
            </a:r>
            <a:endParaRPr sz="1200">
              <a:solidFill>
                <a:schemeClr val="dk1"/>
              </a:solidFill>
              <a:latin typeface="Poppins"/>
              <a:ea typeface="Poppins"/>
              <a:cs typeface="Poppins"/>
              <a:sym typeface="Poppins"/>
            </a:endParaRPr>
          </a:p>
        </p:txBody>
      </p:sp>
      <p:sp>
        <p:nvSpPr>
          <p:cNvPr id="384" name="Google Shape;384;p37"/>
          <p:cNvSpPr txBox="1"/>
          <p:nvPr/>
        </p:nvSpPr>
        <p:spPr>
          <a:xfrm>
            <a:off x="5203925" y="4036463"/>
            <a:ext cx="214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S2</a:t>
            </a:r>
            <a:r>
              <a:rPr lang="en-US" sz="1200">
                <a:solidFill>
                  <a:schemeClr val="dk1"/>
                </a:solidFill>
                <a:latin typeface="Poppins"/>
                <a:ea typeface="Poppins"/>
                <a:cs typeface="Poppins"/>
                <a:sym typeface="Poppins"/>
              </a:rPr>
              <a:t> (lastReadVersion: 1)</a:t>
            </a:r>
            <a:endParaRPr sz="1200">
              <a:solidFill>
                <a:schemeClr val="dk1"/>
              </a:solidFill>
              <a:latin typeface="Poppins"/>
              <a:ea typeface="Poppins"/>
              <a:cs typeface="Poppins"/>
              <a:sym typeface="Poppins"/>
            </a:endParaRPr>
          </a:p>
        </p:txBody>
      </p:sp>
      <p:sp>
        <p:nvSpPr>
          <p:cNvPr id="385" name="Google Shape;385;p37"/>
          <p:cNvSpPr txBox="1"/>
          <p:nvPr/>
        </p:nvSpPr>
        <p:spPr>
          <a:xfrm>
            <a:off x="306000" y="1728900"/>
            <a:ext cx="3927900" cy="1108200"/>
          </a:xfrm>
          <a:prstGeom prst="rect">
            <a:avLst/>
          </a:prstGeom>
          <a:noFill/>
          <a:ln>
            <a:noFill/>
          </a:ln>
        </p:spPr>
        <p:txBody>
          <a:bodyPr anchorCtr="0" anchor="t" bIns="0" lIns="0" spcFirstLastPara="1" rIns="0" wrap="square" tIns="0">
            <a:spAutoFit/>
          </a:bodyPr>
          <a:lstStyle/>
          <a:p>
            <a:pPr indent="0" lvl="0" marL="0" rtl="0" algn="l">
              <a:spcBef>
                <a:spcPts val="1600"/>
              </a:spcBef>
              <a:spcAft>
                <a:spcPts val="0"/>
              </a:spcAft>
              <a:buNone/>
            </a:pPr>
            <a:r>
              <a:rPr lang="en-US" sz="1800">
                <a:solidFill>
                  <a:schemeClr val="dk1"/>
                </a:solidFill>
                <a:latin typeface="Poppins"/>
                <a:ea typeface="Poppins"/>
                <a:cs typeface="Poppins"/>
                <a:sym typeface="Poppins"/>
              </a:rPr>
              <a:t>It then runs its computation first and accesses </a:t>
            </a:r>
            <a:r>
              <a:rPr b="1" lang="en-US" sz="1800">
                <a:solidFill>
                  <a:schemeClr val="dk1"/>
                </a:solidFill>
                <a:latin typeface="Poppins"/>
                <a:ea typeface="Poppins"/>
                <a:cs typeface="Poppins"/>
                <a:sym typeface="Poppins"/>
              </a:rPr>
              <a:t>S1</a:t>
            </a:r>
            <a:r>
              <a:rPr lang="en-US" sz="1800">
                <a:solidFill>
                  <a:schemeClr val="dk1"/>
                </a:solidFill>
                <a:latin typeface="Poppins"/>
                <a:ea typeface="Poppins"/>
                <a:cs typeface="Poppins"/>
                <a:sym typeface="Poppins"/>
              </a:rPr>
              <a:t> and </a:t>
            </a:r>
            <a:r>
              <a:rPr b="1" lang="en-US" sz="1800">
                <a:solidFill>
                  <a:schemeClr val="dk1"/>
                </a:solidFill>
                <a:latin typeface="Poppins"/>
                <a:ea typeface="Poppins"/>
                <a:cs typeface="Poppins"/>
                <a:sym typeface="Poppins"/>
              </a:rPr>
              <a:t>S2</a:t>
            </a:r>
            <a:r>
              <a:rPr lang="en-US" sz="1800">
                <a:solidFill>
                  <a:schemeClr val="dk1"/>
                </a:solidFill>
                <a:latin typeface="Poppins"/>
                <a:ea typeface="Poppins"/>
                <a:cs typeface="Poppins"/>
                <a:sym typeface="Poppins"/>
              </a:rPr>
              <a:t> storing it as dependencies and setting its value.</a:t>
            </a:r>
            <a:endParaRPr/>
          </a:p>
        </p:txBody>
      </p:sp>
      <p:sp>
        <p:nvSpPr>
          <p:cNvPr id="386" name="Google Shape;386;p37"/>
          <p:cNvSpPr txBox="1"/>
          <p:nvPr/>
        </p:nvSpPr>
        <p:spPr>
          <a:xfrm>
            <a:off x="306000" y="2987075"/>
            <a:ext cx="3927900" cy="831300"/>
          </a:xfrm>
          <a:prstGeom prst="rect">
            <a:avLst/>
          </a:prstGeom>
          <a:noFill/>
          <a:ln>
            <a:noFill/>
          </a:ln>
        </p:spPr>
        <p:txBody>
          <a:bodyPr anchorCtr="0" anchor="t" bIns="0" lIns="0" spcFirstLastPara="1" rIns="0" wrap="square" tIns="0">
            <a:spAutoFit/>
          </a:bodyPr>
          <a:lstStyle/>
          <a:p>
            <a:pPr indent="0" lvl="0" marL="0" rtl="0" algn="l">
              <a:spcBef>
                <a:spcPts val="1600"/>
              </a:spcBef>
              <a:spcAft>
                <a:spcPts val="0"/>
              </a:spcAft>
              <a:buNone/>
            </a:pPr>
            <a:r>
              <a:rPr lang="en-US" sz="1800">
                <a:solidFill>
                  <a:schemeClr val="dk1"/>
                </a:solidFill>
                <a:latin typeface="Poppins"/>
                <a:ea typeface="Poppins"/>
                <a:cs typeface="Poppins"/>
                <a:sym typeface="Poppins"/>
              </a:rPr>
              <a:t>After it completes, it sets the previous consumer back as active consumer</a:t>
            </a:r>
            <a:endParaRPr/>
          </a:p>
        </p:txBody>
      </p:sp>
      <p:sp>
        <p:nvSpPr>
          <p:cNvPr id="387" name="Google Shape;387;p37"/>
          <p:cNvSpPr txBox="1"/>
          <p:nvPr/>
        </p:nvSpPr>
        <p:spPr>
          <a:xfrm>
            <a:off x="6542920" y="3437982"/>
            <a:ext cx="558300" cy="184800"/>
          </a:xfrm>
          <a:prstGeom prst="rect">
            <a:avLst/>
          </a:prstGeom>
          <a:solidFill>
            <a:schemeClr val="lt1"/>
          </a:solidFill>
          <a:ln>
            <a:noFill/>
          </a:ln>
        </p:spPr>
        <p:txBody>
          <a:bodyPr anchorCtr="0" anchor="t" bIns="0" lIns="0" spcFirstLastPara="1" rIns="0" wrap="square" tIns="0">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C2</a:t>
            </a:r>
            <a:endParaRPr b="1" sz="1200">
              <a:solidFill>
                <a:schemeClr val="dk1"/>
              </a:solidFill>
              <a:latin typeface="Poppins"/>
              <a:ea typeface="Poppins"/>
              <a:cs typeface="Poppins"/>
              <a:sym typeface="Poppins"/>
            </a:endParaRPr>
          </a:p>
        </p:txBody>
      </p:sp>
      <p:sp>
        <p:nvSpPr>
          <p:cNvPr id="388" name="Google Shape;388;p37"/>
          <p:cNvSpPr/>
          <p:nvPr/>
        </p:nvSpPr>
        <p:spPr>
          <a:xfrm>
            <a:off x="5949263" y="2345688"/>
            <a:ext cx="652800" cy="652800"/>
          </a:xfrm>
          <a:prstGeom prst="ellipse">
            <a:avLst/>
          </a:prstGeom>
          <a:solidFill>
            <a:schemeClr val="lt1"/>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AB</a:t>
            </a:r>
            <a:endParaRPr>
              <a:solidFill>
                <a:schemeClr val="dk2"/>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8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8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8"/>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Dependency tracking - Example</a:t>
            </a:r>
            <a:endParaRPr/>
          </a:p>
        </p:txBody>
      </p:sp>
      <p:sp>
        <p:nvSpPr>
          <p:cNvPr id="394" name="Google Shape;394;p38"/>
          <p:cNvSpPr txBox="1"/>
          <p:nvPr/>
        </p:nvSpPr>
        <p:spPr>
          <a:xfrm>
            <a:off x="315950" y="1069975"/>
            <a:ext cx="3927900" cy="131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b="1" lang="en-US" sz="1800">
                <a:solidFill>
                  <a:schemeClr val="dk1"/>
                </a:solidFill>
                <a:latin typeface="Poppins"/>
                <a:ea typeface="Poppins"/>
                <a:cs typeface="Poppins"/>
                <a:sym typeface="Poppins"/>
              </a:rPr>
              <a:t>C2</a:t>
            </a:r>
            <a:r>
              <a:rPr lang="en-US" sz="1800">
                <a:solidFill>
                  <a:schemeClr val="dk1"/>
                </a:solidFill>
                <a:latin typeface="Poppins"/>
                <a:ea typeface="Poppins"/>
                <a:cs typeface="Poppins"/>
                <a:sym typeface="Poppins"/>
              </a:rPr>
              <a:t> can now get the value from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and set</a:t>
            </a:r>
            <a:r>
              <a:rPr lang="en-US" sz="1800">
                <a:solidFill>
                  <a:schemeClr val="dk1"/>
                </a:solidFill>
                <a:latin typeface="Poppins"/>
                <a:ea typeface="Poppins"/>
                <a:cs typeface="Poppins"/>
                <a:sym typeface="Poppins"/>
              </a:rPr>
              <a:t>s</a:t>
            </a:r>
            <a:r>
              <a:rPr lang="en-US" sz="1800">
                <a:solidFill>
                  <a:schemeClr val="dk1"/>
                </a:solidFill>
                <a:latin typeface="Poppins"/>
                <a:ea typeface="Poppins"/>
                <a:cs typeface="Poppins"/>
                <a:sym typeface="Poppins"/>
              </a:rPr>
              <a:t> it as dependency.</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Let’s change a signal’s value now again.</a:t>
            </a:r>
            <a:endParaRPr sz="1800">
              <a:solidFill>
                <a:schemeClr val="dk1"/>
              </a:solidFill>
              <a:latin typeface="Poppins"/>
              <a:ea typeface="Poppins"/>
              <a:cs typeface="Poppins"/>
              <a:sym typeface="Poppins"/>
            </a:endParaRPr>
          </a:p>
        </p:txBody>
      </p:sp>
      <p:sp>
        <p:nvSpPr>
          <p:cNvPr id="395" name="Google Shape;395;p38"/>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396" name="Google Shape;396;p38"/>
          <p:cNvSpPr/>
          <p:nvPr/>
        </p:nvSpPr>
        <p:spPr>
          <a:xfrm>
            <a:off x="5203641" y="4458233"/>
            <a:ext cx="246300" cy="2463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397" name="Google Shape;397;p38"/>
          <p:cNvSpPr txBox="1"/>
          <p:nvPr/>
        </p:nvSpPr>
        <p:spPr>
          <a:xfrm>
            <a:off x="5468759" y="4415441"/>
            <a:ext cx="324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Signal             Computed</a:t>
            </a:r>
            <a:endParaRPr sz="1200">
              <a:solidFill>
                <a:schemeClr val="dk1"/>
              </a:solidFill>
              <a:latin typeface="Poppins"/>
              <a:ea typeface="Poppins"/>
              <a:cs typeface="Poppins"/>
              <a:sym typeface="Poppins"/>
            </a:endParaRPr>
          </a:p>
        </p:txBody>
      </p:sp>
      <p:sp>
        <p:nvSpPr>
          <p:cNvPr id="398" name="Google Shape;398;p38"/>
          <p:cNvSpPr/>
          <p:nvPr/>
        </p:nvSpPr>
        <p:spPr>
          <a:xfrm>
            <a:off x="6217404" y="4476958"/>
            <a:ext cx="246300" cy="2463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399" name="Google Shape;399;p38"/>
          <p:cNvSpPr/>
          <p:nvPr/>
        </p:nvSpPr>
        <p:spPr>
          <a:xfrm>
            <a:off x="5204075"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A</a:t>
            </a:r>
            <a:endParaRPr>
              <a:solidFill>
                <a:schemeClr val="dk1"/>
              </a:solidFill>
              <a:latin typeface="Poppins"/>
              <a:ea typeface="Poppins"/>
              <a:cs typeface="Poppins"/>
              <a:sym typeface="Poppins"/>
            </a:endParaRPr>
          </a:p>
        </p:txBody>
      </p:sp>
      <p:sp>
        <p:nvSpPr>
          <p:cNvPr id="400" name="Google Shape;400;p38"/>
          <p:cNvSpPr/>
          <p:nvPr/>
        </p:nvSpPr>
        <p:spPr>
          <a:xfrm>
            <a:off x="6694450"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B</a:t>
            </a:r>
            <a:endParaRPr>
              <a:solidFill>
                <a:schemeClr val="dk1"/>
              </a:solidFill>
              <a:latin typeface="Poppins"/>
              <a:ea typeface="Poppins"/>
              <a:cs typeface="Poppins"/>
              <a:sym typeface="Poppins"/>
            </a:endParaRPr>
          </a:p>
        </p:txBody>
      </p:sp>
      <p:sp>
        <p:nvSpPr>
          <p:cNvPr id="401" name="Google Shape;401;p38"/>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AB</a:t>
            </a:r>
            <a:endParaRPr>
              <a:solidFill>
                <a:schemeClr val="dk2"/>
              </a:solidFill>
              <a:latin typeface="Poppins"/>
              <a:ea typeface="Poppins"/>
              <a:cs typeface="Poppins"/>
              <a:sym typeface="Poppins"/>
            </a:endParaRPr>
          </a:p>
        </p:txBody>
      </p:sp>
      <p:sp>
        <p:nvSpPr>
          <p:cNvPr id="402" name="Google Shape;402;p38"/>
          <p:cNvSpPr txBox="1"/>
          <p:nvPr/>
        </p:nvSpPr>
        <p:spPr>
          <a:xfrm>
            <a:off x="5295125" y="672600"/>
            <a:ext cx="47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S1:1</a:t>
            </a:r>
            <a:endParaRPr sz="1200">
              <a:solidFill>
                <a:schemeClr val="dk1"/>
              </a:solidFill>
              <a:latin typeface="Poppins"/>
              <a:ea typeface="Poppins"/>
              <a:cs typeface="Poppins"/>
              <a:sym typeface="Poppins"/>
            </a:endParaRPr>
          </a:p>
        </p:txBody>
      </p:sp>
      <p:sp>
        <p:nvSpPr>
          <p:cNvPr id="403" name="Google Shape;403;p38"/>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S2:1</a:t>
            </a:r>
            <a:endParaRPr sz="1200">
              <a:solidFill>
                <a:schemeClr val="dk1"/>
              </a:solidFill>
              <a:latin typeface="Poppins"/>
              <a:ea typeface="Poppins"/>
              <a:cs typeface="Poppins"/>
              <a:sym typeface="Poppins"/>
            </a:endParaRPr>
          </a:p>
        </p:txBody>
      </p:sp>
      <p:sp>
        <p:nvSpPr>
          <p:cNvPr id="404" name="Google Shape;404;p38"/>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C1:1</a:t>
            </a:r>
            <a:endParaRPr sz="1200">
              <a:solidFill>
                <a:schemeClr val="dk1"/>
              </a:solidFill>
              <a:latin typeface="Poppins"/>
              <a:ea typeface="Poppins"/>
              <a:cs typeface="Poppins"/>
              <a:sym typeface="Poppins"/>
            </a:endParaRPr>
          </a:p>
        </p:txBody>
      </p:sp>
      <p:sp>
        <p:nvSpPr>
          <p:cNvPr id="405" name="Google Shape;405;p38"/>
          <p:cNvSpPr/>
          <p:nvPr/>
        </p:nvSpPr>
        <p:spPr>
          <a:xfrm>
            <a:off x="7347238" y="2355950"/>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AB</a:t>
            </a:r>
            <a:endParaRPr>
              <a:solidFill>
                <a:schemeClr val="dk2"/>
              </a:solidFill>
              <a:latin typeface="Poppins"/>
              <a:ea typeface="Poppins"/>
              <a:cs typeface="Poppins"/>
              <a:sym typeface="Poppins"/>
            </a:endParaRPr>
          </a:p>
        </p:txBody>
      </p:sp>
      <p:sp>
        <p:nvSpPr>
          <p:cNvPr id="406" name="Google Shape;406;p38"/>
          <p:cNvSpPr txBox="1"/>
          <p:nvPr/>
        </p:nvSpPr>
        <p:spPr>
          <a:xfrm>
            <a:off x="7796525" y="2134738"/>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C2:1</a:t>
            </a:r>
            <a:endParaRPr sz="1200">
              <a:solidFill>
                <a:schemeClr val="dk1"/>
              </a:solidFill>
              <a:latin typeface="Poppins"/>
              <a:ea typeface="Poppins"/>
              <a:cs typeface="Poppins"/>
              <a:sym typeface="Poppins"/>
            </a:endParaRPr>
          </a:p>
        </p:txBody>
      </p:sp>
      <p:cxnSp>
        <p:nvCxnSpPr>
          <p:cNvPr id="407" name="Google Shape;407;p38"/>
          <p:cNvCxnSpPr>
            <a:stCxn id="401" idx="6"/>
            <a:endCxn id="405" idx="2"/>
          </p:cNvCxnSpPr>
          <p:nvPr/>
        </p:nvCxnSpPr>
        <p:spPr>
          <a:xfrm>
            <a:off x="6602063" y="2672088"/>
            <a:ext cx="745200" cy="10200"/>
          </a:xfrm>
          <a:prstGeom prst="straightConnector1">
            <a:avLst/>
          </a:prstGeom>
          <a:noFill/>
          <a:ln cap="flat" cmpd="sng" w="38100">
            <a:solidFill>
              <a:schemeClr val="dk2"/>
            </a:solidFill>
            <a:prstDash val="solid"/>
            <a:round/>
            <a:headEnd len="med" w="med" type="triangle"/>
            <a:tailEnd len="med" w="med" type="none"/>
          </a:ln>
        </p:spPr>
      </p:cxnSp>
      <p:cxnSp>
        <p:nvCxnSpPr>
          <p:cNvPr id="408" name="Google Shape;408;p38"/>
          <p:cNvCxnSpPr>
            <a:stCxn id="399" idx="4"/>
            <a:endCxn id="401" idx="0"/>
          </p:cNvCxnSpPr>
          <p:nvPr/>
        </p:nvCxnSpPr>
        <p:spPr>
          <a:xfrm>
            <a:off x="5530475" y="1723463"/>
            <a:ext cx="745200" cy="622200"/>
          </a:xfrm>
          <a:prstGeom prst="straightConnector1">
            <a:avLst/>
          </a:prstGeom>
          <a:noFill/>
          <a:ln cap="flat" cmpd="sng" w="38100">
            <a:solidFill>
              <a:schemeClr val="dk2"/>
            </a:solidFill>
            <a:prstDash val="solid"/>
            <a:round/>
            <a:headEnd len="med" w="med" type="triangle"/>
            <a:tailEnd len="med" w="med" type="none"/>
          </a:ln>
        </p:spPr>
      </p:cxnSp>
      <p:cxnSp>
        <p:nvCxnSpPr>
          <p:cNvPr id="409" name="Google Shape;409;p38"/>
          <p:cNvCxnSpPr>
            <a:endCxn id="401" idx="0"/>
          </p:cNvCxnSpPr>
          <p:nvPr/>
        </p:nvCxnSpPr>
        <p:spPr>
          <a:xfrm flipH="1">
            <a:off x="6275663" y="1652688"/>
            <a:ext cx="526200" cy="693000"/>
          </a:xfrm>
          <a:prstGeom prst="straightConnector1">
            <a:avLst/>
          </a:prstGeom>
          <a:noFill/>
          <a:ln cap="flat" cmpd="sng" w="38100">
            <a:solidFill>
              <a:schemeClr val="dk2"/>
            </a:solidFill>
            <a:prstDash val="solid"/>
            <a:round/>
            <a:headEnd len="med" w="med" type="triangle"/>
            <a:tailEnd len="med" w="med" type="none"/>
          </a:ln>
        </p:spPr>
      </p:cxnSp>
      <p:sp>
        <p:nvSpPr>
          <p:cNvPr id="410" name="Google Shape;410;p38"/>
          <p:cNvSpPr txBox="1"/>
          <p:nvPr/>
        </p:nvSpPr>
        <p:spPr>
          <a:xfrm>
            <a:off x="5077450" y="3337525"/>
            <a:ext cx="388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Active Consumer:</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rPr lang="en-US" sz="1200">
                <a:solidFill>
                  <a:schemeClr val="dk1"/>
                </a:solidFill>
                <a:latin typeface="Poppins"/>
                <a:ea typeface="Poppins"/>
                <a:cs typeface="Poppins"/>
                <a:sym typeface="Poppins"/>
              </a:rPr>
              <a:t>Dependencies:</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p:txBody>
      </p:sp>
      <p:sp>
        <p:nvSpPr>
          <p:cNvPr id="411" name="Google Shape;411;p38"/>
          <p:cNvSpPr txBox="1"/>
          <p:nvPr/>
        </p:nvSpPr>
        <p:spPr>
          <a:xfrm>
            <a:off x="6463700" y="3344242"/>
            <a:ext cx="55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C2</a:t>
            </a:r>
            <a:endParaRPr b="1" sz="1200">
              <a:solidFill>
                <a:schemeClr val="dk1"/>
              </a:solidFill>
              <a:latin typeface="Poppins"/>
              <a:ea typeface="Poppins"/>
              <a:cs typeface="Poppins"/>
              <a:sym typeface="Poppins"/>
            </a:endParaRPr>
          </a:p>
        </p:txBody>
      </p:sp>
      <p:sp>
        <p:nvSpPr>
          <p:cNvPr id="412" name="Google Shape;412;p38"/>
          <p:cNvSpPr txBox="1"/>
          <p:nvPr/>
        </p:nvSpPr>
        <p:spPr>
          <a:xfrm>
            <a:off x="5203650" y="3787850"/>
            <a:ext cx="2143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C</a:t>
            </a:r>
            <a:r>
              <a:rPr b="1" lang="en-US" sz="1200">
                <a:solidFill>
                  <a:schemeClr val="dk1"/>
                </a:solidFill>
                <a:latin typeface="Poppins"/>
                <a:ea typeface="Poppins"/>
                <a:cs typeface="Poppins"/>
                <a:sym typeface="Poppins"/>
              </a:rPr>
              <a:t>1</a:t>
            </a:r>
            <a:r>
              <a:rPr lang="en-US" sz="1200">
                <a:solidFill>
                  <a:schemeClr val="dk1"/>
                </a:solidFill>
                <a:latin typeface="Poppins"/>
                <a:ea typeface="Poppins"/>
                <a:cs typeface="Poppins"/>
                <a:sym typeface="Poppins"/>
              </a:rPr>
              <a:t> (lastReadVersion: 1)</a:t>
            </a:r>
            <a:endParaRPr sz="1200">
              <a:solidFill>
                <a:schemeClr val="dk1"/>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9"/>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Dependency tracking - Example</a:t>
            </a:r>
            <a:endParaRPr/>
          </a:p>
        </p:txBody>
      </p:sp>
      <p:sp>
        <p:nvSpPr>
          <p:cNvPr id="418" name="Google Shape;418;p39"/>
          <p:cNvSpPr txBox="1"/>
          <p:nvPr/>
        </p:nvSpPr>
        <p:spPr>
          <a:xfrm>
            <a:off x="315950" y="1069975"/>
            <a:ext cx="3927900" cy="338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We change </a:t>
            </a:r>
            <a:r>
              <a:rPr b="1" lang="en-US" sz="1800">
                <a:solidFill>
                  <a:schemeClr val="dk1"/>
                </a:solidFill>
                <a:latin typeface="Poppins"/>
                <a:ea typeface="Poppins"/>
                <a:cs typeface="Poppins"/>
                <a:sym typeface="Poppins"/>
              </a:rPr>
              <a:t>S1</a:t>
            </a:r>
            <a:r>
              <a:rPr lang="en-US" sz="1800">
                <a:solidFill>
                  <a:schemeClr val="dk1"/>
                </a:solidFill>
                <a:latin typeface="Poppins"/>
                <a:ea typeface="Poppins"/>
                <a:cs typeface="Poppins"/>
                <a:sym typeface="Poppins"/>
              </a:rPr>
              <a:t> to have a new version and now access </a:t>
            </a:r>
            <a:r>
              <a:rPr b="1" lang="en-US" sz="1800">
                <a:solidFill>
                  <a:schemeClr val="dk1"/>
                </a:solidFill>
                <a:latin typeface="Poppins"/>
                <a:ea typeface="Poppins"/>
                <a:cs typeface="Poppins"/>
                <a:sym typeface="Poppins"/>
              </a:rPr>
              <a:t>C2</a:t>
            </a:r>
            <a:r>
              <a:rPr lang="en-US" sz="1800">
                <a:solidFill>
                  <a:schemeClr val="dk1"/>
                </a:solidFill>
                <a:latin typeface="Poppins"/>
                <a:ea typeface="Poppins"/>
                <a:cs typeface="Poppins"/>
                <a:sym typeface="Poppins"/>
              </a:rPr>
              <a:t> again.</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However, just checking for the version now doesn’t work.</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Angular first checks the version, then runs the update on the producer and then runs the check again.</a:t>
            </a:r>
            <a:r>
              <a:rPr baseline="30000" lang="en-US" sz="1800" u="sng">
                <a:solidFill>
                  <a:schemeClr val="hlink"/>
                </a:solidFill>
                <a:latin typeface="Poppins"/>
                <a:ea typeface="Poppins"/>
                <a:cs typeface="Poppins"/>
                <a:sym typeface="Poppins"/>
                <a:hlinkClick r:id="rId3"/>
              </a:rPr>
              <a:t>[1]</a:t>
            </a:r>
            <a:endParaRPr baseline="30000"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But what if two </a:t>
            </a:r>
            <a:r>
              <a:rPr lang="en-US" sz="1800">
                <a:solidFill>
                  <a:schemeClr val="dk1"/>
                </a:solidFill>
                <a:latin typeface="Poppins"/>
                <a:ea typeface="Poppins"/>
                <a:cs typeface="Poppins"/>
                <a:sym typeface="Poppins"/>
              </a:rPr>
              <a:t>computed Signals </a:t>
            </a:r>
            <a:r>
              <a:rPr lang="en-US" sz="1800">
                <a:solidFill>
                  <a:schemeClr val="dk1"/>
                </a:solidFill>
                <a:latin typeface="Poppins"/>
                <a:ea typeface="Poppins"/>
                <a:cs typeface="Poppins"/>
                <a:sym typeface="Poppins"/>
              </a:rPr>
              <a:t> depend on a large calculation?</a:t>
            </a:r>
            <a:endParaRPr sz="1800">
              <a:solidFill>
                <a:schemeClr val="dk1"/>
              </a:solidFill>
              <a:latin typeface="Poppins"/>
              <a:ea typeface="Poppins"/>
              <a:cs typeface="Poppins"/>
              <a:sym typeface="Poppins"/>
            </a:endParaRPr>
          </a:p>
        </p:txBody>
      </p:sp>
      <p:sp>
        <p:nvSpPr>
          <p:cNvPr id="419" name="Google Shape;419;p39"/>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baseline="30000" lang="en-US" sz="1000">
                <a:solidFill>
                  <a:schemeClr val="dk1"/>
                </a:solidFill>
                <a:latin typeface="Poppins"/>
                <a:ea typeface="Poppins"/>
                <a:cs typeface="Poppins"/>
                <a:sym typeface="Poppins"/>
              </a:rPr>
              <a:t>[1] </a:t>
            </a:r>
            <a:r>
              <a:rPr baseline="30000" lang="en-US" sz="1000" u="sng">
                <a:solidFill>
                  <a:schemeClr val="hlink"/>
                </a:solidFill>
                <a:latin typeface="Poppins"/>
                <a:ea typeface="Poppins"/>
                <a:cs typeface="Poppins"/>
                <a:sym typeface="Poppins"/>
                <a:hlinkClick r:id="rId4"/>
              </a:rPr>
              <a:t>https://github.com/angular/angular/blob/e26aa86aa54a1fcd58869296660633c66898fc94/packages/core/primitives/signals/src/graph.ts#L456</a:t>
            </a:r>
            <a:endParaRPr baseline="30000" sz="1000">
              <a:solidFill>
                <a:schemeClr val="dk1"/>
              </a:solidFill>
              <a:latin typeface="Poppins"/>
              <a:ea typeface="Poppins"/>
              <a:cs typeface="Poppins"/>
              <a:sym typeface="Poppins"/>
            </a:endParaRPr>
          </a:p>
        </p:txBody>
      </p:sp>
      <p:sp>
        <p:nvSpPr>
          <p:cNvPr id="420" name="Google Shape;420;p39"/>
          <p:cNvSpPr/>
          <p:nvPr/>
        </p:nvSpPr>
        <p:spPr>
          <a:xfrm>
            <a:off x="5203641" y="4458233"/>
            <a:ext cx="246300" cy="2463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421" name="Google Shape;421;p39"/>
          <p:cNvSpPr txBox="1"/>
          <p:nvPr/>
        </p:nvSpPr>
        <p:spPr>
          <a:xfrm>
            <a:off x="5468759" y="4415441"/>
            <a:ext cx="324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Signal             Computed</a:t>
            </a:r>
            <a:endParaRPr sz="1200">
              <a:solidFill>
                <a:schemeClr val="dk1"/>
              </a:solidFill>
              <a:latin typeface="Poppins"/>
              <a:ea typeface="Poppins"/>
              <a:cs typeface="Poppins"/>
              <a:sym typeface="Poppins"/>
            </a:endParaRPr>
          </a:p>
        </p:txBody>
      </p:sp>
      <p:sp>
        <p:nvSpPr>
          <p:cNvPr id="422" name="Google Shape;422;p39"/>
          <p:cNvSpPr/>
          <p:nvPr/>
        </p:nvSpPr>
        <p:spPr>
          <a:xfrm>
            <a:off x="6217404" y="4476958"/>
            <a:ext cx="246300" cy="2463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a:ea typeface="Poppins"/>
              <a:cs typeface="Poppins"/>
              <a:sym typeface="Poppins"/>
            </a:endParaRPr>
          </a:p>
        </p:txBody>
      </p:sp>
      <p:sp>
        <p:nvSpPr>
          <p:cNvPr id="423" name="Google Shape;423;p39"/>
          <p:cNvSpPr txBox="1"/>
          <p:nvPr/>
        </p:nvSpPr>
        <p:spPr>
          <a:xfrm>
            <a:off x="5077450" y="3337525"/>
            <a:ext cx="388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Active Consumer: C2</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US" sz="1200">
                <a:solidFill>
                  <a:schemeClr val="dk1"/>
                </a:solidFill>
                <a:latin typeface="Poppins"/>
                <a:ea typeface="Poppins"/>
                <a:cs typeface="Poppins"/>
                <a:sym typeface="Poppins"/>
              </a:rPr>
              <a:t>Dependencies: </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C1 (lastSeen 1)</a:t>
            </a:r>
            <a:endParaRPr sz="1200">
              <a:solidFill>
                <a:schemeClr val="dk1"/>
              </a:solidFill>
              <a:latin typeface="Poppins"/>
              <a:ea typeface="Poppins"/>
              <a:cs typeface="Poppins"/>
              <a:sym typeface="Poppins"/>
            </a:endParaRPr>
          </a:p>
        </p:txBody>
      </p:sp>
      <p:sp>
        <p:nvSpPr>
          <p:cNvPr id="424" name="Google Shape;424;p39"/>
          <p:cNvSpPr/>
          <p:nvPr/>
        </p:nvSpPr>
        <p:spPr>
          <a:xfrm>
            <a:off x="5204075"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C</a:t>
            </a:r>
            <a:endParaRPr>
              <a:solidFill>
                <a:schemeClr val="dk1"/>
              </a:solidFill>
              <a:latin typeface="Poppins"/>
              <a:ea typeface="Poppins"/>
              <a:cs typeface="Poppins"/>
              <a:sym typeface="Poppins"/>
            </a:endParaRPr>
          </a:p>
        </p:txBody>
      </p:sp>
      <p:sp>
        <p:nvSpPr>
          <p:cNvPr id="425" name="Google Shape;425;p39"/>
          <p:cNvSpPr/>
          <p:nvPr/>
        </p:nvSpPr>
        <p:spPr>
          <a:xfrm>
            <a:off x="6694450" y="1070663"/>
            <a:ext cx="652800" cy="652800"/>
          </a:xfrm>
          <a:prstGeom prst="ellipse">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B</a:t>
            </a:r>
            <a:endParaRPr>
              <a:solidFill>
                <a:schemeClr val="dk1"/>
              </a:solidFill>
              <a:latin typeface="Poppins"/>
              <a:ea typeface="Poppins"/>
              <a:cs typeface="Poppins"/>
              <a:sym typeface="Poppins"/>
            </a:endParaRPr>
          </a:p>
        </p:txBody>
      </p:sp>
      <p:sp>
        <p:nvSpPr>
          <p:cNvPr id="426" name="Google Shape;426;p39"/>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C</a:t>
            </a:r>
            <a:r>
              <a:rPr lang="en-US">
                <a:solidFill>
                  <a:schemeClr val="dk2"/>
                </a:solidFill>
                <a:latin typeface="Poppins"/>
                <a:ea typeface="Poppins"/>
                <a:cs typeface="Poppins"/>
                <a:sym typeface="Poppins"/>
              </a:rPr>
              <a:t>B</a:t>
            </a:r>
            <a:endParaRPr>
              <a:solidFill>
                <a:schemeClr val="dk2"/>
              </a:solidFill>
              <a:latin typeface="Poppins"/>
              <a:ea typeface="Poppins"/>
              <a:cs typeface="Poppins"/>
              <a:sym typeface="Poppins"/>
            </a:endParaRPr>
          </a:p>
        </p:txBody>
      </p:sp>
      <p:sp>
        <p:nvSpPr>
          <p:cNvPr id="427" name="Google Shape;427;p39"/>
          <p:cNvSpPr txBox="1"/>
          <p:nvPr/>
        </p:nvSpPr>
        <p:spPr>
          <a:xfrm>
            <a:off x="5295125" y="672600"/>
            <a:ext cx="47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S1:</a:t>
            </a:r>
            <a:r>
              <a:rPr b="1" lang="en-US" sz="1200">
                <a:solidFill>
                  <a:schemeClr val="dk1"/>
                </a:solidFill>
                <a:latin typeface="Poppins"/>
                <a:ea typeface="Poppins"/>
                <a:cs typeface="Poppins"/>
                <a:sym typeface="Poppins"/>
              </a:rPr>
              <a:t>2</a:t>
            </a:r>
            <a:endParaRPr b="1" sz="1200">
              <a:solidFill>
                <a:schemeClr val="dk1"/>
              </a:solidFill>
              <a:latin typeface="Poppins"/>
              <a:ea typeface="Poppins"/>
              <a:cs typeface="Poppins"/>
              <a:sym typeface="Poppins"/>
            </a:endParaRPr>
          </a:p>
        </p:txBody>
      </p:sp>
      <p:sp>
        <p:nvSpPr>
          <p:cNvPr id="428" name="Google Shape;428;p39"/>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S2:1</a:t>
            </a:r>
            <a:endParaRPr sz="1200">
              <a:solidFill>
                <a:schemeClr val="dk1"/>
              </a:solidFill>
              <a:latin typeface="Poppins"/>
              <a:ea typeface="Poppins"/>
              <a:cs typeface="Poppins"/>
              <a:sym typeface="Poppins"/>
            </a:endParaRPr>
          </a:p>
        </p:txBody>
      </p:sp>
      <p:sp>
        <p:nvSpPr>
          <p:cNvPr id="429" name="Google Shape;429;p39"/>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a:t>
            </a:r>
            <a:r>
              <a:rPr b="1" lang="en-US" sz="1200">
                <a:solidFill>
                  <a:schemeClr val="dk1"/>
                </a:solidFill>
                <a:latin typeface="Poppins"/>
                <a:ea typeface="Poppins"/>
                <a:cs typeface="Poppins"/>
                <a:sym typeface="Poppins"/>
              </a:rPr>
              <a:t>2</a:t>
            </a:r>
            <a:endParaRPr b="1" sz="1200">
              <a:solidFill>
                <a:schemeClr val="dk1"/>
              </a:solidFill>
              <a:latin typeface="Poppins"/>
              <a:ea typeface="Poppins"/>
              <a:cs typeface="Poppins"/>
              <a:sym typeface="Poppins"/>
            </a:endParaRPr>
          </a:p>
        </p:txBody>
      </p:sp>
      <p:sp>
        <p:nvSpPr>
          <p:cNvPr id="430" name="Google Shape;430;p39"/>
          <p:cNvSpPr/>
          <p:nvPr/>
        </p:nvSpPr>
        <p:spPr>
          <a:xfrm>
            <a:off x="7347238" y="2355950"/>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C</a:t>
            </a:r>
            <a:r>
              <a:rPr lang="en-US">
                <a:solidFill>
                  <a:schemeClr val="dk2"/>
                </a:solidFill>
                <a:latin typeface="Poppins"/>
                <a:ea typeface="Poppins"/>
                <a:cs typeface="Poppins"/>
                <a:sym typeface="Poppins"/>
              </a:rPr>
              <a:t>B</a:t>
            </a:r>
            <a:endParaRPr>
              <a:solidFill>
                <a:schemeClr val="dk2"/>
              </a:solidFill>
              <a:latin typeface="Poppins"/>
              <a:ea typeface="Poppins"/>
              <a:cs typeface="Poppins"/>
              <a:sym typeface="Poppins"/>
            </a:endParaRPr>
          </a:p>
        </p:txBody>
      </p:sp>
      <p:sp>
        <p:nvSpPr>
          <p:cNvPr id="431" name="Google Shape;431;p39"/>
          <p:cNvSpPr txBox="1"/>
          <p:nvPr/>
        </p:nvSpPr>
        <p:spPr>
          <a:xfrm>
            <a:off x="7796525" y="2134738"/>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C2:</a:t>
            </a:r>
            <a:r>
              <a:rPr b="1" lang="en-US" sz="1200">
                <a:solidFill>
                  <a:schemeClr val="dk1"/>
                </a:solidFill>
                <a:latin typeface="Poppins"/>
                <a:ea typeface="Poppins"/>
                <a:cs typeface="Poppins"/>
                <a:sym typeface="Poppins"/>
              </a:rPr>
              <a:t>2</a:t>
            </a:r>
            <a:endParaRPr b="1" sz="1200">
              <a:solidFill>
                <a:schemeClr val="dk1"/>
              </a:solidFill>
              <a:latin typeface="Poppins"/>
              <a:ea typeface="Poppins"/>
              <a:cs typeface="Poppins"/>
              <a:sym typeface="Poppins"/>
            </a:endParaRPr>
          </a:p>
        </p:txBody>
      </p:sp>
      <p:cxnSp>
        <p:nvCxnSpPr>
          <p:cNvPr id="432" name="Google Shape;432;p39"/>
          <p:cNvCxnSpPr>
            <a:stCxn id="426" idx="6"/>
            <a:endCxn id="430" idx="2"/>
          </p:cNvCxnSpPr>
          <p:nvPr/>
        </p:nvCxnSpPr>
        <p:spPr>
          <a:xfrm>
            <a:off x="6602063" y="2672088"/>
            <a:ext cx="745200" cy="10200"/>
          </a:xfrm>
          <a:prstGeom prst="straightConnector1">
            <a:avLst/>
          </a:prstGeom>
          <a:noFill/>
          <a:ln cap="flat" cmpd="sng" w="38100">
            <a:solidFill>
              <a:schemeClr val="dk2"/>
            </a:solidFill>
            <a:prstDash val="solid"/>
            <a:round/>
            <a:headEnd len="med" w="med" type="triangle"/>
            <a:tailEnd len="med" w="med" type="none"/>
          </a:ln>
        </p:spPr>
      </p:cxnSp>
      <p:cxnSp>
        <p:nvCxnSpPr>
          <p:cNvPr id="433" name="Google Shape;433;p39"/>
          <p:cNvCxnSpPr>
            <a:stCxn id="424" idx="4"/>
            <a:endCxn id="426" idx="0"/>
          </p:cNvCxnSpPr>
          <p:nvPr/>
        </p:nvCxnSpPr>
        <p:spPr>
          <a:xfrm>
            <a:off x="5530475" y="1723463"/>
            <a:ext cx="745200" cy="622200"/>
          </a:xfrm>
          <a:prstGeom prst="straightConnector1">
            <a:avLst/>
          </a:prstGeom>
          <a:noFill/>
          <a:ln cap="flat" cmpd="sng" w="38100">
            <a:solidFill>
              <a:schemeClr val="dk2"/>
            </a:solidFill>
            <a:prstDash val="solid"/>
            <a:round/>
            <a:headEnd len="med" w="med" type="triangle"/>
            <a:tailEnd len="med" w="med" type="none"/>
          </a:ln>
        </p:spPr>
      </p:cxnSp>
      <p:cxnSp>
        <p:nvCxnSpPr>
          <p:cNvPr id="434" name="Google Shape;434;p39"/>
          <p:cNvCxnSpPr>
            <a:endCxn id="426" idx="0"/>
          </p:cNvCxnSpPr>
          <p:nvPr/>
        </p:nvCxnSpPr>
        <p:spPr>
          <a:xfrm flipH="1">
            <a:off x="6275663" y="1652688"/>
            <a:ext cx="526200" cy="693000"/>
          </a:xfrm>
          <a:prstGeom prst="straightConnector1">
            <a:avLst/>
          </a:prstGeom>
          <a:noFill/>
          <a:ln cap="flat" cmpd="sng" w="38100">
            <a:solidFill>
              <a:schemeClr val="dk2"/>
            </a:solidFill>
            <a:prstDash val="solid"/>
            <a:round/>
            <a:headEnd len="med" w="med" type="triangl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Where we’re coming from &gt; Reactivity before </a:t>
            </a:r>
            <a:r>
              <a:rPr b="0" lang="en-US"/>
              <a:t>Signals</a:t>
            </a:r>
            <a:endParaRPr/>
          </a:p>
        </p:txBody>
      </p:sp>
      <p:sp>
        <p:nvSpPr>
          <p:cNvPr id="72" name="Google Shape;72;p13"/>
          <p:cNvSpPr txBox="1"/>
          <p:nvPr/>
        </p:nvSpPr>
        <p:spPr>
          <a:xfrm>
            <a:off x="315950" y="1069975"/>
            <a:ext cx="8521800" cy="1590600"/>
          </a:xfrm>
          <a:prstGeom prst="rect">
            <a:avLst/>
          </a:prstGeom>
          <a:noFill/>
          <a:ln>
            <a:noFill/>
          </a:ln>
        </p:spPr>
        <p:txBody>
          <a:bodyPr anchorCtr="0" anchor="t" bIns="0" lIns="0" spcFirstLastPara="1" rIns="0" wrap="square" tIns="0">
            <a:spAutoFit/>
          </a:bodyPr>
          <a:lstStyle/>
          <a:p>
            <a:pPr indent="-342900" lvl="0" marL="457200" marR="0" rtl="0" algn="l">
              <a:lnSpc>
                <a:spcPct val="100000"/>
              </a:lnSpc>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Promises</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Proxies (Vue for example)</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EventEmitters </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RxJS Observables</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One problem though…</a:t>
            </a:r>
            <a:endParaRPr sz="18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0"/>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Dependency tracking - Example</a:t>
            </a:r>
            <a:endParaRPr/>
          </a:p>
        </p:txBody>
      </p:sp>
      <p:sp>
        <p:nvSpPr>
          <p:cNvPr id="440" name="Google Shape;440;p40"/>
          <p:cNvSpPr txBox="1"/>
          <p:nvPr/>
        </p:nvSpPr>
        <p:spPr>
          <a:xfrm>
            <a:off x="315950" y="1069975"/>
            <a:ext cx="3927900" cy="345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In this example, the computed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is a particularly heavy calculation which has </a:t>
            </a:r>
            <a:r>
              <a:rPr b="1" lang="en-US" sz="1800">
                <a:solidFill>
                  <a:schemeClr val="dk1"/>
                </a:solidFill>
                <a:latin typeface="Poppins"/>
                <a:ea typeface="Poppins"/>
                <a:cs typeface="Poppins"/>
                <a:sym typeface="Poppins"/>
              </a:rPr>
              <a:t>C2</a:t>
            </a:r>
            <a:r>
              <a:rPr lang="en-US" sz="1800">
                <a:solidFill>
                  <a:schemeClr val="dk1"/>
                </a:solidFill>
                <a:latin typeface="Poppins"/>
                <a:ea typeface="Poppins"/>
                <a:cs typeface="Poppins"/>
                <a:sym typeface="Poppins"/>
              </a:rPr>
              <a:t> and </a:t>
            </a:r>
            <a:r>
              <a:rPr b="1" lang="en-US" sz="1800">
                <a:solidFill>
                  <a:schemeClr val="dk1"/>
                </a:solidFill>
                <a:latin typeface="Poppins"/>
                <a:ea typeface="Poppins"/>
                <a:cs typeface="Poppins"/>
                <a:sym typeface="Poppins"/>
              </a:rPr>
              <a:t>C3</a:t>
            </a:r>
            <a:r>
              <a:rPr lang="en-US" sz="1800">
                <a:solidFill>
                  <a:schemeClr val="dk1"/>
                </a:solidFill>
                <a:latin typeface="Poppins"/>
                <a:ea typeface="Poppins"/>
                <a:cs typeface="Poppins"/>
                <a:sym typeface="Poppins"/>
              </a:rPr>
              <a:t> as dependents.</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Based on the previous example, you would expect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to run multiple times as it might be stale leading to expensive recalculations.</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That is, unless we track that “somehow”.</a:t>
            </a:r>
            <a:endParaRPr sz="1800">
              <a:solidFill>
                <a:schemeClr val="dk1"/>
              </a:solidFill>
              <a:latin typeface="Poppins"/>
              <a:ea typeface="Poppins"/>
              <a:cs typeface="Poppins"/>
              <a:sym typeface="Poppins"/>
            </a:endParaRPr>
          </a:p>
        </p:txBody>
      </p:sp>
      <p:sp>
        <p:nvSpPr>
          <p:cNvPr id="441" name="Google Shape;441;p40"/>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442" name="Google Shape;442;p40"/>
          <p:cNvSpPr/>
          <p:nvPr/>
        </p:nvSpPr>
        <p:spPr>
          <a:xfrm>
            <a:off x="6694450" y="1070663"/>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a:t>
            </a:r>
            <a:endParaRPr>
              <a:solidFill>
                <a:schemeClr val="dk1"/>
              </a:solidFill>
              <a:latin typeface="Poppins"/>
              <a:ea typeface="Poppins"/>
              <a:cs typeface="Poppins"/>
              <a:sym typeface="Poppins"/>
            </a:endParaRPr>
          </a:p>
        </p:txBody>
      </p:sp>
      <p:sp>
        <p:nvSpPr>
          <p:cNvPr id="443" name="Google Shape;443;p40"/>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t>
            </a:r>
            <a:endParaRPr>
              <a:solidFill>
                <a:schemeClr val="dk2"/>
              </a:solidFill>
              <a:latin typeface="Poppins"/>
              <a:ea typeface="Poppins"/>
              <a:cs typeface="Poppins"/>
              <a:sym typeface="Poppins"/>
            </a:endParaRPr>
          </a:p>
        </p:txBody>
      </p:sp>
      <p:sp>
        <p:nvSpPr>
          <p:cNvPr id="444" name="Google Shape;444;p40"/>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a:t>
            </a:r>
            <a:r>
              <a:rPr lang="en-US" sz="1200">
                <a:solidFill>
                  <a:schemeClr val="dk1"/>
                </a:solidFill>
                <a:latin typeface="Poppins"/>
                <a:ea typeface="Poppins"/>
                <a:cs typeface="Poppins"/>
                <a:sym typeface="Poppins"/>
              </a:rPr>
              <a:t>:1</a:t>
            </a:r>
            <a:endParaRPr sz="1200">
              <a:solidFill>
                <a:schemeClr val="dk1"/>
              </a:solidFill>
              <a:latin typeface="Poppins"/>
              <a:ea typeface="Poppins"/>
              <a:cs typeface="Poppins"/>
              <a:sym typeface="Poppins"/>
            </a:endParaRPr>
          </a:p>
        </p:txBody>
      </p:sp>
      <p:sp>
        <p:nvSpPr>
          <p:cNvPr id="445" name="Google Shape;445;p40"/>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C2:</a:t>
            </a:r>
            <a:r>
              <a:rPr lang="en-US" sz="1200">
                <a:solidFill>
                  <a:schemeClr val="dk1"/>
                </a:solidFill>
                <a:latin typeface="Poppins"/>
                <a:ea typeface="Poppins"/>
                <a:cs typeface="Poppins"/>
                <a:sym typeface="Poppins"/>
              </a:rPr>
              <a:t>1</a:t>
            </a:r>
            <a:endParaRPr sz="1200">
              <a:solidFill>
                <a:schemeClr val="dk1"/>
              </a:solidFill>
              <a:latin typeface="Poppins"/>
              <a:ea typeface="Poppins"/>
              <a:cs typeface="Poppins"/>
              <a:sym typeface="Poppins"/>
            </a:endParaRPr>
          </a:p>
        </p:txBody>
      </p:sp>
      <p:sp>
        <p:nvSpPr>
          <p:cNvPr id="446" name="Google Shape;446;p40"/>
          <p:cNvSpPr/>
          <p:nvPr/>
        </p:nvSpPr>
        <p:spPr>
          <a:xfrm>
            <a:off x="7347238" y="2355950"/>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t>
            </a:r>
            <a:endParaRPr>
              <a:solidFill>
                <a:schemeClr val="dk2"/>
              </a:solidFill>
              <a:latin typeface="Poppins"/>
              <a:ea typeface="Poppins"/>
              <a:cs typeface="Poppins"/>
              <a:sym typeface="Poppins"/>
            </a:endParaRPr>
          </a:p>
        </p:txBody>
      </p:sp>
      <p:sp>
        <p:nvSpPr>
          <p:cNvPr id="447" name="Google Shape;447;p40"/>
          <p:cNvSpPr txBox="1"/>
          <p:nvPr/>
        </p:nvSpPr>
        <p:spPr>
          <a:xfrm>
            <a:off x="7796525" y="2134738"/>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C3:</a:t>
            </a:r>
            <a:r>
              <a:rPr lang="en-US" sz="1200">
                <a:solidFill>
                  <a:schemeClr val="dk1"/>
                </a:solidFill>
                <a:latin typeface="Poppins"/>
                <a:ea typeface="Poppins"/>
                <a:cs typeface="Poppins"/>
                <a:sym typeface="Poppins"/>
              </a:rPr>
              <a:t>1</a:t>
            </a:r>
            <a:endParaRPr sz="1200">
              <a:solidFill>
                <a:schemeClr val="dk1"/>
              </a:solidFill>
              <a:latin typeface="Poppins"/>
              <a:ea typeface="Poppins"/>
              <a:cs typeface="Poppins"/>
              <a:sym typeface="Poppins"/>
            </a:endParaRPr>
          </a:p>
        </p:txBody>
      </p:sp>
      <p:cxnSp>
        <p:nvCxnSpPr>
          <p:cNvPr id="448" name="Google Shape;448;p40"/>
          <p:cNvCxnSpPr/>
          <p:nvPr/>
        </p:nvCxnSpPr>
        <p:spPr>
          <a:xfrm>
            <a:off x="6187375" y="-143600"/>
            <a:ext cx="554400" cy="1311900"/>
          </a:xfrm>
          <a:prstGeom prst="straightConnector1">
            <a:avLst/>
          </a:prstGeom>
          <a:noFill/>
          <a:ln cap="flat" cmpd="sng" w="38100">
            <a:solidFill>
              <a:schemeClr val="dk2"/>
            </a:solidFill>
            <a:prstDash val="solid"/>
            <a:round/>
            <a:headEnd len="med" w="med" type="triangle"/>
            <a:tailEnd len="med" w="med" type="none"/>
          </a:ln>
        </p:spPr>
      </p:cxnSp>
      <p:cxnSp>
        <p:nvCxnSpPr>
          <p:cNvPr id="449" name="Google Shape;449;p40"/>
          <p:cNvCxnSpPr>
            <a:endCxn id="443" idx="0"/>
          </p:cNvCxnSpPr>
          <p:nvPr/>
        </p:nvCxnSpPr>
        <p:spPr>
          <a:xfrm flipH="1">
            <a:off x="6275663" y="1652688"/>
            <a:ext cx="526200" cy="693000"/>
          </a:xfrm>
          <a:prstGeom prst="straightConnector1">
            <a:avLst/>
          </a:prstGeom>
          <a:noFill/>
          <a:ln cap="flat" cmpd="sng" w="38100">
            <a:solidFill>
              <a:schemeClr val="dk2"/>
            </a:solidFill>
            <a:prstDash val="solid"/>
            <a:round/>
            <a:headEnd len="med" w="med" type="triangle"/>
            <a:tailEnd len="med" w="med" type="none"/>
          </a:ln>
        </p:spPr>
      </p:cxnSp>
      <p:cxnSp>
        <p:nvCxnSpPr>
          <p:cNvPr id="450" name="Google Shape;450;p40"/>
          <p:cNvCxnSpPr>
            <a:endCxn id="446" idx="0"/>
          </p:cNvCxnSpPr>
          <p:nvPr/>
        </p:nvCxnSpPr>
        <p:spPr>
          <a:xfrm>
            <a:off x="7237738" y="1662950"/>
            <a:ext cx="435900" cy="693000"/>
          </a:xfrm>
          <a:prstGeom prst="straightConnector1">
            <a:avLst/>
          </a:prstGeom>
          <a:noFill/>
          <a:ln cap="flat" cmpd="sng" w="38100">
            <a:solidFill>
              <a:schemeClr val="dk2"/>
            </a:solidFill>
            <a:prstDash val="solid"/>
            <a:round/>
            <a:headEnd len="med" w="med" type="triangle"/>
            <a:tailEnd len="med" w="med" type="none"/>
          </a:ln>
        </p:spPr>
      </p:cxnSp>
      <p:cxnSp>
        <p:nvCxnSpPr>
          <p:cNvPr id="451" name="Google Shape;451;p40"/>
          <p:cNvCxnSpPr/>
          <p:nvPr/>
        </p:nvCxnSpPr>
        <p:spPr>
          <a:xfrm flipH="1">
            <a:off x="7264225" y="-150125"/>
            <a:ext cx="541800" cy="1279200"/>
          </a:xfrm>
          <a:prstGeom prst="straightConnector1">
            <a:avLst/>
          </a:prstGeom>
          <a:noFill/>
          <a:ln cap="flat" cmpd="sng" w="38100">
            <a:solidFill>
              <a:schemeClr val="dk2"/>
            </a:solidFill>
            <a:prstDash val="solid"/>
            <a:round/>
            <a:headEnd len="med" w="med" type="triangl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1"/>
          <p:cNvSpPr txBox="1"/>
          <p:nvPr>
            <p:ph type="title"/>
          </p:nvPr>
        </p:nvSpPr>
        <p:spPr>
          <a:xfrm>
            <a:off x="305991" y="2017752"/>
            <a:ext cx="8532000" cy="11082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b="0" lang="en-US"/>
              <a:t>Introducing:</a:t>
            </a:r>
            <a:endParaRPr b="0"/>
          </a:p>
          <a:p>
            <a:pPr indent="0" lvl="0" marL="0" rtl="0" algn="ctr">
              <a:lnSpc>
                <a:spcPct val="100000"/>
              </a:lnSpc>
              <a:spcBef>
                <a:spcPts val="0"/>
              </a:spcBef>
              <a:spcAft>
                <a:spcPts val="0"/>
              </a:spcAft>
              <a:buNone/>
            </a:pPr>
            <a:r>
              <a:rPr b="0" lang="en-US"/>
              <a:t>Epochs</a:t>
            </a:r>
            <a:endParaRPr b="0"/>
          </a:p>
        </p:txBody>
      </p:sp>
      <p:sp>
        <p:nvSpPr>
          <p:cNvPr id="457" name="Google Shape;457;p41"/>
          <p:cNvSpPr txBox="1"/>
          <p:nvPr>
            <p:ph type="title"/>
          </p:nvPr>
        </p:nvSpPr>
        <p:spPr>
          <a:xfrm>
            <a:off x="425200" y="4216275"/>
            <a:ext cx="8412900" cy="1848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b="0" lang="en-US" sz="1200"/>
              <a:t>Big fan of the gothic </a:t>
            </a:r>
            <a:r>
              <a:rPr b="0" lang="en-US" sz="1200"/>
              <a:t>epoch but I digress. </a:t>
            </a:r>
            <a:endParaRPr b="0" sz="1200"/>
          </a:p>
        </p:txBody>
      </p:sp>
      <p:pic>
        <p:nvPicPr>
          <p:cNvPr id="458" name="Google Shape;458;p41"/>
          <p:cNvPicPr preferRelativeResize="0"/>
          <p:nvPr/>
        </p:nvPicPr>
        <p:blipFill>
          <a:blip r:embed="rId3">
            <a:alphaModFix/>
          </a:blip>
          <a:stretch>
            <a:fillRect/>
          </a:stretch>
        </p:blipFill>
        <p:spPr>
          <a:xfrm>
            <a:off x="6625600" y="3430550"/>
            <a:ext cx="2518395" cy="1712951"/>
          </a:xfrm>
          <a:prstGeom prst="rect">
            <a:avLst/>
          </a:prstGeom>
          <a:noFill/>
          <a:ln>
            <a:noFill/>
          </a:ln>
        </p:spPr>
      </p:pic>
      <p:sp>
        <p:nvSpPr>
          <p:cNvPr id="459" name="Google Shape;459;p41"/>
          <p:cNvSpPr txBox="1"/>
          <p:nvPr>
            <p:ph type="title"/>
          </p:nvPr>
        </p:nvSpPr>
        <p:spPr>
          <a:xfrm>
            <a:off x="1615350" y="4807500"/>
            <a:ext cx="49179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None/>
            </a:pPr>
            <a:r>
              <a:rPr b="0" lang="en-US" sz="1200"/>
              <a:t>It’s awesome though, JUST LOOK AT THIS -&gt;</a:t>
            </a:r>
            <a:endParaRPr b="0"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2"/>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Epochs</a:t>
            </a:r>
            <a:endParaRPr/>
          </a:p>
        </p:txBody>
      </p:sp>
      <p:sp>
        <p:nvSpPr>
          <p:cNvPr id="465" name="Google Shape;465;p42"/>
          <p:cNvSpPr txBox="1"/>
          <p:nvPr/>
        </p:nvSpPr>
        <p:spPr>
          <a:xfrm>
            <a:off x="315950" y="1069975"/>
            <a:ext cx="4492800" cy="310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When a signal’s value is changed</a:t>
            </a:r>
            <a:r>
              <a:rPr baseline="30000" lang="en-US" sz="1800" u="sng">
                <a:solidFill>
                  <a:schemeClr val="hlink"/>
                </a:solidFill>
                <a:latin typeface="Poppins"/>
                <a:ea typeface="Poppins"/>
                <a:cs typeface="Poppins"/>
                <a:sym typeface="Poppins"/>
                <a:hlinkClick r:id="rId3"/>
              </a:rPr>
              <a:t>[1]</a:t>
            </a:r>
            <a:r>
              <a:rPr lang="en-US" sz="1800">
                <a:solidFill>
                  <a:schemeClr val="dk1"/>
                </a:solidFill>
                <a:latin typeface="Poppins"/>
                <a:ea typeface="Poppins"/>
                <a:cs typeface="Poppins"/>
                <a:sym typeface="Poppins"/>
              </a:rPr>
              <a:t>, it</a:t>
            </a:r>
            <a:endParaRPr sz="1800">
              <a:solidFill>
                <a:schemeClr val="dk1"/>
              </a:solidFill>
              <a:latin typeface="Poppins"/>
              <a:ea typeface="Poppins"/>
              <a:cs typeface="Poppins"/>
              <a:sym typeface="Poppins"/>
            </a:endParaRPr>
          </a:p>
          <a:p>
            <a:pPr indent="-342900" lvl="0" marL="457200" marR="0" rtl="0" algn="l">
              <a:lnSpc>
                <a:spcPct val="100000"/>
              </a:lnSpc>
              <a:spcBef>
                <a:spcPts val="1600"/>
              </a:spcBef>
              <a:spcAft>
                <a:spcPts val="0"/>
              </a:spcAft>
              <a:buClr>
                <a:schemeClr val="dk1"/>
              </a:buClr>
              <a:buSzPts val="1800"/>
              <a:buFont typeface="Poppins"/>
              <a:buAutoNum type="arabicPeriod"/>
            </a:pPr>
            <a:r>
              <a:rPr lang="en-US" sz="1800">
                <a:solidFill>
                  <a:schemeClr val="dk1"/>
                </a:solidFill>
                <a:latin typeface="Poppins"/>
                <a:ea typeface="Poppins"/>
                <a:cs typeface="Poppins"/>
                <a:sym typeface="Poppins"/>
              </a:rPr>
              <a:t>Increases its own version</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AutoNum type="arabicPeriod"/>
            </a:pPr>
            <a:r>
              <a:rPr lang="en-US" sz="1800">
                <a:solidFill>
                  <a:schemeClr val="dk1"/>
                </a:solidFill>
                <a:latin typeface="Poppins"/>
                <a:ea typeface="Poppins"/>
                <a:cs typeface="Poppins"/>
                <a:sym typeface="Poppins"/>
              </a:rPr>
              <a:t>Increases the global epoch</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AutoNum type="arabicPeriod"/>
            </a:pPr>
            <a:r>
              <a:rPr lang="en-US" sz="1800">
                <a:solidFill>
                  <a:schemeClr val="dk1"/>
                </a:solidFill>
                <a:latin typeface="Poppins"/>
                <a:ea typeface="Poppins"/>
                <a:cs typeface="Poppins"/>
                <a:sym typeface="Poppins"/>
              </a:rPr>
              <a:t>Notifies any live consumers of the change</a:t>
            </a:r>
            <a:endParaRPr sz="1800">
              <a:solidFill>
                <a:schemeClr val="dk1"/>
              </a:solidFill>
              <a:latin typeface="Poppins"/>
              <a:ea typeface="Poppins"/>
              <a:cs typeface="Poppins"/>
              <a:sym typeface="Poppins"/>
            </a:endParaRPr>
          </a:p>
          <a:p>
            <a:pPr indent="0" lvl="0" marL="0" rtl="0" algn="l">
              <a:spcBef>
                <a:spcPts val="1600"/>
              </a:spcBef>
              <a:spcAft>
                <a:spcPts val="0"/>
              </a:spcAft>
              <a:buNone/>
            </a:pPr>
            <a:r>
              <a:rPr b="1" lang="en-US" sz="1800">
                <a:solidFill>
                  <a:schemeClr val="dk1"/>
                </a:solidFill>
                <a:latin typeface="Poppins"/>
                <a:ea typeface="Poppins"/>
                <a:cs typeface="Poppins"/>
                <a:sym typeface="Poppins"/>
              </a:rPr>
              <a:t>producerIncrementEpoch</a:t>
            </a:r>
            <a:r>
              <a:rPr lang="en-US" sz="1800">
                <a:solidFill>
                  <a:schemeClr val="dk1"/>
                </a:solidFill>
                <a:latin typeface="Poppins"/>
                <a:ea typeface="Poppins"/>
                <a:cs typeface="Poppins"/>
                <a:sym typeface="Poppins"/>
              </a:rPr>
              <a:t> is literally just epoch++</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Let’s see how the epoch counter helps against recalculations.</a:t>
            </a:r>
            <a:endParaRPr sz="1800">
              <a:solidFill>
                <a:schemeClr val="dk1"/>
              </a:solidFill>
              <a:latin typeface="Poppins"/>
              <a:ea typeface="Poppins"/>
              <a:cs typeface="Poppins"/>
              <a:sym typeface="Poppins"/>
            </a:endParaRPr>
          </a:p>
        </p:txBody>
      </p:sp>
      <p:sp>
        <p:nvSpPr>
          <p:cNvPr id="466" name="Google Shape;466;p42"/>
          <p:cNvSpPr txBox="1"/>
          <p:nvPr/>
        </p:nvSpPr>
        <p:spPr>
          <a:xfrm>
            <a:off x="5005800" y="857250"/>
            <a:ext cx="3822000" cy="3871500"/>
          </a:xfrm>
          <a:prstGeom prst="rect">
            <a:avLst/>
          </a:prstGeom>
          <a:solidFill>
            <a:srgbClr val="1F1F1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US">
                <a:solidFill>
                  <a:srgbClr val="569CD6"/>
                </a:solidFill>
                <a:highlight>
                  <a:srgbClr val="1F1F1F"/>
                </a:highlight>
                <a:latin typeface="Courier New"/>
                <a:ea typeface="Courier New"/>
                <a:cs typeface="Courier New"/>
                <a:sym typeface="Courier New"/>
              </a:rPr>
              <a:t>function</a:t>
            </a:r>
            <a:r>
              <a:rPr lang="en-US">
                <a:solidFill>
                  <a:srgbClr val="CCCCCC"/>
                </a:solidFill>
                <a:highlight>
                  <a:srgbClr val="1F1F1F"/>
                </a:highlight>
                <a:latin typeface="Courier New"/>
                <a:ea typeface="Courier New"/>
                <a:cs typeface="Courier New"/>
                <a:sym typeface="Courier New"/>
              </a:rPr>
              <a:t> </a:t>
            </a:r>
            <a:r>
              <a:rPr lang="en-US">
                <a:solidFill>
                  <a:srgbClr val="DCDCAA"/>
                </a:solidFill>
                <a:highlight>
                  <a:srgbClr val="1F1F1F"/>
                </a:highlight>
                <a:latin typeface="Courier New"/>
                <a:ea typeface="Courier New"/>
                <a:cs typeface="Courier New"/>
                <a:sym typeface="Courier New"/>
              </a:rPr>
              <a:t>signalValueChanged</a:t>
            </a:r>
            <a:r>
              <a:rPr lang="en-US">
                <a:solidFill>
                  <a:srgbClr val="CCCCCC"/>
                </a:solidFill>
                <a:highlight>
                  <a:srgbClr val="1F1F1F"/>
                </a:highlight>
                <a:latin typeface="Courier New"/>
                <a:ea typeface="Courier New"/>
                <a:cs typeface="Courier New"/>
                <a:sym typeface="Courier New"/>
              </a:rPr>
              <a:t>(</a:t>
            </a:r>
            <a:r>
              <a:rPr lang="en-US">
                <a:solidFill>
                  <a:srgbClr val="9CDCFE"/>
                </a:solidFill>
                <a:highlight>
                  <a:srgbClr val="1F1F1F"/>
                </a:highlight>
                <a:latin typeface="Courier New"/>
                <a:ea typeface="Courier New"/>
                <a:cs typeface="Courier New"/>
                <a:sym typeface="Courier New"/>
              </a:rPr>
              <a:t>node</a:t>
            </a:r>
            <a:r>
              <a:rPr lang="en-US">
                <a:solidFill>
                  <a:srgbClr val="CCCCCC"/>
                </a:solidFill>
                <a:highlight>
                  <a:srgbClr val="1F1F1F"/>
                </a:highlight>
                <a:latin typeface="Courier New"/>
                <a:ea typeface="Courier New"/>
                <a:cs typeface="Courier New"/>
                <a:sym typeface="Courier New"/>
              </a:rPr>
              <a:t>) {</a:t>
            </a:r>
            <a:endParaRPr>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a:solidFill>
                  <a:srgbClr val="CCCCCC"/>
                </a:solidFill>
                <a:highlight>
                  <a:srgbClr val="1F1F1F"/>
                </a:highlight>
                <a:latin typeface="Courier New"/>
                <a:ea typeface="Courier New"/>
                <a:cs typeface="Courier New"/>
                <a:sym typeface="Courier New"/>
              </a:rPr>
              <a:t> </a:t>
            </a:r>
            <a:r>
              <a:rPr lang="en-US">
                <a:solidFill>
                  <a:srgbClr val="9CDCFE"/>
                </a:solidFill>
                <a:highlight>
                  <a:srgbClr val="1F1F1F"/>
                </a:highlight>
                <a:latin typeface="Courier New"/>
                <a:ea typeface="Courier New"/>
                <a:cs typeface="Courier New"/>
                <a:sym typeface="Courier New"/>
              </a:rPr>
              <a:t>node</a:t>
            </a:r>
            <a:r>
              <a:rPr lang="en-US">
                <a:solidFill>
                  <a:srgbClr val="CCCCCC"/>
                </a:solidFill>
                <a:highlight>
                  <a:srgbClr val="1F1F1F"/>
                </a:highlight>
                <a:latin typeface="Courier New"/>
                <a:ea typeface="Courier New"/>
                <a:cs typeface="Courier New"/>
                <a:sym typeface="Courier New"/>
              </a:rPr>
              <a:t>.</a:t>
            </a:r>
            <a:r>
              <a:rPr lang="en-US">
                <a:solidFill>
                  <a:srgbClr val="9CDCFE"/>
                </a:solidFill>
                <a:highlight>
                  <a:srgbClr val="1F1F1F"/>
                </a:highlight>
                <a:latin typeface="Courier New"/>
                <a:ea typeface="Courier New"/>
                <a:cs typeface="Courier New"/>
                <a:sym typeface="Courier New"/>
              </a:rPr>
              <a:t>version</a:t>
            </a:r>
            <a:r>
              <a:rPr lang="en-US">
                <a:solidFill>
                  <a:srgbClr val="D4D4D4"/>
                </a:solidFill>
                <a:highlight>
                  <a:srgbClr val="1F1F1F"/>
                </a:highlight>
                <a:latin typeface="Courier New"/>
                <a:ea typeface="Courier New"/>
                <a:cs typeface="Courier New"/>
                <a:sym typeface="Courier New"/>
              </a:rPr>
              <a:t>++</a:t>
            </a:r>
            <a:r>
              <a:rPr lang="en-US">
                <a:solidFill>
                  <a:srgbClr val="CCCCCC"/>
                </a:solidFill>
                <a:highlight>
                  <a:srgbClr val="1F1F1F"/>
                </a:highlight>
                <a:latin typeface="Courier New"/>
                <a:ea typeface="Courier New"/>
                <a:cs typeface="Courier New"/>
                <a:sym typeface="Courier New"/>
              </a:rPr>
              <a:t>;</a:t>
            </a:r>
            <a:endParaRPr>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a:solidFill>
                  <a:srgbClr val="CCCCCC"/>
                </a:solidFill>
                <a:highlight>
                  <a:srgbClr val="1F1F1F"/>
                </a:highlight>
                <a:latin typeface="Courier New"/>
                <a:ea typeface="Courier New"/>
                <a:cs typeface="Courier New"/>
                <a:sym typeface="Courier New"/>
              </a:rPr>
              <a:t> </a:t>
            </a:r>
            <a:r>
              <a:rPr lang="en-US">
                <a:solidFill>
                  <a:srgbClr val="DCDCAA"/>
                </a:solidFill>
                <a:highlight>
                  <a:srgbClr val="1F1F1F"/>
                </a:highlight>
                <a:latin typeface="Courier New"/>
                <a:ea typeface="Courier New"/>
                <a:cs typeface="Courier New"/>
                <a:sym typeface="Courier New"/>
              </a:rPr>
              <a:t>producerIncrementEpoch</a:t>
            </a:r>
            <a:r>
              <a:rPr lang="en-US">
                <a:solidFill>
                  <a:srgbClr val="CCCCCC"/>
                </a:solidFill>
                <a:highlight>
                  <a:srgbClr val="1F1F1F"/>
                </a:highlight>
                <a:latin typeface="Courier New"/>
                <a:ea typeface="Courier New"/>
                <a:cs typeface="Courier New"/>
                <a:sym typeface="Courier New"/>
              </a:rPr>
              <a:t>();</a:t>
            </a:r>
            <a:endParaRPr>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a:solidFill>
                  <a:srgbClr val="CCCCCC"/>
                </a:solidFill>
                <a:highlight>
                  <a:srgbClr val="1F1F1F"/>
                </a:highlight>
                <a:latin typeface="Courier New"/>
                <a:ea typeface="Courier New"/>
                <a:cs typeface="Courier New"/>
                <a:sym typeface="Courier New"/>
              </a:rPr>
              <a:t> </a:t>
            </a:r>
            <a:r>
              <a:rPr lang="en-US">
                <a:solidFill>
                  <a:srgbClr val="DCDCAA"/>
                </a:solidFill>
                <a:highlight>
                  <a:srgbClr val="1F1F1F"/>
                </a:highlight>
                <a:latin typeface="Courier New"/>
                <a:ea typeface="Courier New"/>
                <a:cs typeface="Courier New"/>
                <a:sym typeface="Courier New"/>
              </a:rPr>
              <a:t>producerNotifyConsumers</a:t>
            </a:r>
            <a:r>
              <a:rPr lang="en-US">
                <a:solidFill>
                  <a:srgbClr val="CCCCCC"/>
                </a:solidFill>
                <a:highlight>
                  <a:srgbClr val="1F1F1F"/>
                </a:highlight>
                <a:latin typeface="Courier New"/>
                <a:ea typeface="Courier New"/>
                <a:cs typeface="Courier New"/>
                <a:sym typeface="Courier New"/>
              </a:rPr>
              <a:t>(</a:t>
            </a:r>
            <a:r>
              <a:rPr lang="en-US">
                <a:solidFill>
                  <a:srgbClr val="9CDCFE"/>
                </a:solidFill>
                <a:highlight>
                  <a:srgbClr val="1F1F1F"/>
                </a:highlight>
                <a:latin typeface="Courier New"/>
                <a:ea typeface="Courier New"/>
                <a:cs typeface="Courier New"/>
                <a:sym typeface="Courier New"/>
              </a:rPr>
              <a:t>node</a:t>
            </a:r>
            <a:r>
              <a:rPr lang="en-US">
                <a:solidFill>
                  <a:srgbClr val="CCCCCC"/>
                </a:solidFill>
                <a:highlight>
                  <a:srgbClr val="1F1F1F"/>
                </a:highlight>
                <a:latin typeface="Courier New"/>
                <a:ea typeface="Courier New"/>
                <a:cs typeface="Courier New"/>
                <a:sym typeface="Courier New"/>
              </a:rPr>
              <a:t>);</a:t>
            </a:r>
            <a:endParaRPr>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a:solidFill>
                  <a:srgbClr val="CCCCCC"/>
                </a:solidFill>
                <a:highlight>
                  <a:srgbClr val="1F1F1F"/>
                </a:highlight>
                <a:latin typeface="Courier New"/>
                <a:ea typeface="Courier New"/>
                <a:cs typeface="Courier New"/>
                <a:sym typeface="Courier New"/>
              </a:rPr>
              <a:t> </a:t>
            </a:r>
            <a:r>
              <a:rPr lang="en-US">
                <a:solidFill>
                  <a:srgbClr val="DCDCAA"/>
                </a:solidFill>
                <a:highlight>
                  <a:srgbClr val="1F1F1F"/>
                </a:highlight>
                <a:latin typeface="Courier New"/>
                <a:ea typeface="Courier New"/>
                <a:cs typeface="Courier New"/>
                <a:sym typeface="Courier New"/>
              </a:rPr>
              <a:t>postSignalSetFn</a:t>
            </a:r>
            <a:r>
              <a:rPr lang="en-US">
                <a:solidFill>
                  <a:srgbClr val="CCCCCC"/>
                </a:solidFill>
                <a:highlight>
                  <a:srgbClr val="1F1F1F"/>
                </a:highlight>
                <a:latin typeface="Courier New"/>
                <a:ea typeface="Courier New"/>
                <a:cs typeface="Courier New"/>
                <a:sym typeface="Courier New"/>
              </a:rPr>
              <a:t>?.(</a:t>
            </a:r>
            <a:r>
              <a:rPr lang="en-US">
                <a:solidFill>
                  <a:srgbClr val="9CDCFE"/>
                </a:solidFill>
                <a:highlight>
                  <a:srgbClr val="1F1F1F"/>
                </a:highlight>
                <a:latin typeface="Courier New"/>
                <a:ea typeface="Courier New"/>
                <a:cs typeface="Courier New"/>
                <a:sym typeface="Courier New"/>
              </a:rPr>
              <a:t>node</a:t>
            </a:r>
            <a:r>
              <a:rPr lang="en-US">
                <a:solidFill>
                  <a:srgbClr val="CCCCCC"/>
                </a:solidFill>
                <a:highlight>
                  <a:srgbClr val="1F1F1F"/>
                </a:highlight>
                <a:latin typeface="Courier New"/>
                <a:ea typeface="Courier New"/>
                <a:cs typeface="Courier New"/>
                <a:sym typeface="Courier New"/>
              </a:rPr>
              <a:t>);</a:t>
            </a:r>
            <a:endParaRPr>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Clr>
                <a:schemeClr val="dk1"/>
              </a:buClr>
              <a:buSzPts val="1100"/>
              <a:buFont typeface="Arial"/>
              <a:buNone/>
            </a:pPr>
            <a:r>
              <a:rPr lang="en-US">
                <a:solidFill>
                  <a:srgbClr val="CCCCCC"/>
                </a:solidFill>
                <a:highlight>
                  <a:srgbClr val="1F1F1F"/>
                </a:highlight>
                <a:latin typeface="Courier New"/>
                <a:ea typeface="Courier New"/>
                <a:cs typeface="Courier New"/>
                <a:sym typeface="Courier New"/>
              </a:rPr>
              <a:t>}</a:t>
            </a:r>
            <a:endParaRPr>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t/>
            </a:r>
            <a:endParaRPr>
              <a:solidFill>
                <a:srgbClr val="9CDCFE"/>
              </a:solidFill>
              <a:highlight>
                <a:srgbClr val="1F1F1F"/>
              </a:highlight>
              <a:latin typeface="Courier New"/>
              <a:ea typeface="Courier New"/>
              <a:cs typeface="Courier New"/>
              <a:sym typeface="Courier New"/>
            </a:endParaRPr>
          </a:p>
        </p:txBody>
      </p:sp>
      <p:cxnSp>
        <p:nvCxnSpPr>
          <p:cNvPr id="467" name="Google Shape;467;p42"/>
          <p:cNvCxnSpPr/>
          <p:nvPr/>
        </p:nvCxnSpPr>
        <p:spPr>
          <a:xfrm>
            <a:off x="3820375" y="1702550"/>
            <a:ext cx="1270800" cy="8400"/>
          </a:xfrm>
          <a:prstGeom prst="straightConnector1">
            <a:avLst/>
          </a:prstGeom>
          <a:noFill/>
          <a:ln cap="flat" cmpd="sng" w="38100">
            <a:solidFill>
              <a:schemeClr val="accent2"/>
            </a:solidFill>
            <a:prstDash val="solid"/>
            <a:round/>
            <a:headEnd len="med" w="med" type="none"/>
            <a:tailEnd len="med" w="med" type="triangle"/>
          </a:ln>
        </p:spPr>
      </p:cxnSp>
      <p:cxnSp>
        <p:nvCxnSpPr>
          <p:cNvPr id="468" name="Google Shape;468;p42"/>
          <p:cNvCxnSpPr/>
          <p:nvPr/>
        </p:nvCxnSpPr>
        <p:spPr>
          <a:xfrm>
            <a:off x="4014300" y="1987825"/>
            <a:ext cx="1043700" cy="47100"/>
          </a:xfrm>
          <a:prstGeom prst="straightConnector1">
            <a:avLst/>
          </a:prstGeom>
          <a:noFill/>
          <a:ln cap="flat" cmpd="sng" w="38100">
            <a:solidFill>
              <a:schemeClr val="accent1"/>
            </a:solidFill>
            <a:prstDash val="solid"/>
            <a:round/>
            <a:headEnd len="med" w="med" type="none"/>
            <a:tailEnd len="med" w="med" type="triangle"/>
          </a:ln>
        </p:spPr>
      </p:cxnSp>
      <p:cxnSp>
        <p:nvCxnSpPr>
          <p:cNvPr id="469" name="Google Shape;469;p42"/>
          <p:cNvCxnSpPr/>
          <p:nvPr/>
        </p:nvCxnSpPr>
        <p:spPr>
          <a:xfrm>
            <a:off x="4597975" y="2311800"/>
            <a:ext cx="493200" cy="15300"/>
          </a:xfrm>
          <a:prstGeom prst="straightConnector1">
            <a:avLst/>
          </a:prstGeom>
          <a:noFill/>
          <a:ln cap="flat" cmpd="sng" w="38100">
            <a:solidFill>
              <a:schemeClr val="lt2"/>
            </a:solidFill>
            <a:prstDash val="solid"/>
            <a:round/>
            <a:headEnd len="med" w="med" type="none"/>
            <a:tailEnd len="med" w="med" type="triangle"/>
          </a:ln>
        </p:spPr>
      </p:cxnSp>
      <p:sp>
        <p:nvSpPr>
          <p:cNvPr id="470" name="Google Shape;470;p42"/>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baseline="30000" lang="en-US" sz="1000">
                <a:solidFill>
                  <a:schemeClr val="dk1"/>
                </a:solidFill>
                <a:latin typeface="Poppins"/>
                <a:ea typeface="Poppins"/>
                <a:cs typeface="Poppins"/>
                <a:sym typeface="Poppins"/>
              </a:rPr>
              <a:t>[1] </a:t>
            </a:r>
            <a:r>
              <a:rPr baseline="30000" lang="en-US" sz="1000" u="sng">
                <a:solidFill>
                  <a:schemeClr val="hlink"/>
                </a:solidFill>
                <a:latin typeface="Poppins"/>
                <a:ea typeface="Poppins"/>
                <a:cs typeface="Poppins"/>
                <a:sym typeface="Poppins"/>
                <a:hlinkClick r:id="rId4"/>
              </a:rPr>
              <a:t>https://github.com/angular/angular/blob/f35b2ef47cef778e35c3f62ba51212b3585a33f2/packages/core/primitives/signals/src/signal.ts#L121</a:t>
            </a:r>
            <a:endParaRPr baseline="30000" sz="1000">
              <a:solidFill>
                <a:schemeClr val="dk1"/>
              </a:solidFill>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3"/>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Epochs</a:t>
            </a:r>
            <a:endParaRPr/>
          </a:p>
        </p:txBody>
      </p:sp>
      <p:sp>
        <p:nvSpPr>
          <p:cNvPr id="476" name="Google Shape;476;p43"/>
          <p:cNvSpPr txBox="1"/>
          <p:nvPr/>
        </p:nvSpPr>
        <p:spPr>
          <a:xfrm>
            <a:off x="315950" y="1069975"/>
            <a:ext cx="4492800" cy="373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Producers will always call </a:t>
            </a:r>
            <a:r>
              <a:rPr b="1" lang="en-US" sz="1800">
                <a:solidFill>
                  <a:schemeClr val="dk1"/>
                </a:solidFill>
                <a:latin typeface="Poppins"/>
                <a:ea typeface="Poppins"/>
                <a:cs typeface="Poppins"/>
                <a:sym typeface="Poppins"/>
              </a:rPr>
              <a:t>producerUpdateValueVersion</a:t>
            </a:r>
            <a:r>
              <a:rPr lang="en-US" sz="1800">
                <a:solidFill>
                  <a:schemeClr val="dk1"/>
                </a:solidFill>
                <a:latin typeface="Poppins"/>
                <a:ea typeface="Poppins"/>
                <a:cs typeface="Poppins"/>
                <a:sym typeface="Poppins"/>
              </a:rPr>
              <a:t> when it is requested to update its own value.</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One of the checks is for the </a:t>
            </a:r>
            <a:r>
              <a:rPr b="1" lang="en-US" sz="1800">
                <a:solidFill>
                  <a:schemeClr val="dk1"/>
                </a:solidFill>
                <a:latin typeface="Poppins"/>
                <a:ea typeface="Poppins"/>
                <a:cs typeface="Poppins"/>
                <a:sym typeface="Poppins"/>
              </a:rPr>
              <a:t>lastCleanEpoch</a:t>
            </a:r>
            <a:r>
              <a:rPr lang="en-US" sz="1800">
                <a:solidFill>
                  <a:schemeClr val="dk1"/>
                </a:solidFill>
                <a:latin typeface="Poppins"/>
                <a:ea typeface="Poppins"/>
                <a:cs typeface="Poppins"/>
                <a:sym typeface="Poppins"/>
              </a:rPr>
              <a:t>. If it’s not equal, it will run the computation again.</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The last call simply sets the node’s dirty flag to false and the </a:t>
            </a:r>
            <a:r>
              <a:rPr b="1" lang="en-US" sz="1800">
                <a:solidFill>
                  <a:schemeClr val="dk1"/>
                </a:solidFill>
                <a:latin typeface="Poppins"/>
                <a:ea typeface="Poppins"/>
                <a:cs typeface="Poppins"/>
                <a:sym typeface="Poppins"/>
              </a:rPr>
              <a:t>lastCleanEpoch</a:t>
            </a:r>
            <a:r>
              <a:rPr lang="en-US" sz="1800">
                <a:solidFill>
                  <a:schemeClr val="dk1"/>
                </a:solidFill>
                <a:latin typeface="Poppins"/>
                <a:ea typeface="Poppins"/>
                <a:cs typeface="Poppins"/>
                <a:sym typeface="Poppins"/>
              </a:rPr>
              <a:t> to the current so calculations in the same epoch are guaranteed to have the up-to-date value.</a:t>
            </a:r>
            <a:endParaRPr sz="1800">
              <a:solidFill>
                <a:schemeClr val="dk1"/>
              </a:solidFill>
              <a:latin typeface="Poppins"/>
              <a:ea typeface="Poppins"/>
              <a:cs typeface="Poppins"/>
              <a:sym typeface="Poppins"/>
            </a:endParaRPr>
          </a:p>
        </p:txBody>
      </p:sp>
      <p:sp>
        <p:nvSpPr>
          <p:cNvPr id="477" name="Google Shape;477;p43"/>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478" name="Google Shape;478;p43"/>
          <p:cNvSpPr txBox="1"/>
          <p:nvPr/>
        </p:nvSpPr>
        <p:spPr>
          <a:xfrm>
            <a:off x="5005800" y="857250"/>
            <a:ext cx="3822000" cy="3871500"/>
          </a:xfrm>
          <a:prstGeom prst="rect">
            <a:avLst/>
          </a:prstGeom>
          <a:solidFill>
            <a:srgbClr val="1F1F1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a:solidFill>
                  <a:srgbClr val="C586C0"/>
                </a:solidFill>
                <a:highlight>
                  <a:srgbClr val="1F1F1F"/>
                </a:highlight>
                <a:latin typeface="Courier New"/>
                <a:ea typeface="Courier New"/>
                <a:cs typeface="Courier New"/>
                <a:sym typeface="Courier New"/>
              </a:rPr>
              <a:t>…</a:t>
            </a:r>
            <a:br>
              <a:rPr lang="en-US">
                <a:solidFill>
                  <a:srgbClr val="C586C0"/>
                </a:solidFill>
                <a:highlight>
                  <a:srgbClr val="1F1F1F"/>
                </a:highlight>
                <a:latin typeface="Courier New"/>
                <a:ea typeface="Courier New"/>
                <a:cs typeface="Courier New"/>
                <a:sym typeface="Courier New"/>
              </a:rPr>
            </a:br>
            <a:r>
              <a:rPr lang="en-US">
                <a:solidFill>
                  <a:srgbClr val="C586C0"/>
                </a:solidFill>
                <a:highlight>
                  <a:srgbClr val="1F1F1F"/>
                </a:highlight>
                <a:latin typeface="Courier New"/>
                <a:ea typeface="Courier New"/>
                <a:cs typeface="Courier New"/>
                <a:sym typeface="Courier New"/>
              </a:rPr>
              <a:t>if</a:t>
            </a:r>
            <a:r>
              <a:rPr lang="en-US">
                <a:solidFill>
                  <a:srgbClr val="CCCCCC"/>
                </a:solidFill>
                <a:highlight>
                  <a:srgbClr val="1F1F1F"/>
                </a:highlight>
                <a:latin typeface="Courier New"/>
                <a:ea typeface="Courier New"/>
                <a:cs typeface="Courier New"/>
                <a:sym typeface="Courier New"/>
              </a:rPr>
              <a:t> (</a:t>
            </a:r>
            <a:br>
              <a:rPr lang="en-US">
                <a:solidFill>
                  <a:srgbClr val="CCCCCC"/>
                </a:solidFill>
                <a:highlight>
                  <a:srgbClr val="1F1F1F"/>
                </a:highlight>
                <a:latin typeface="Courier New"/>
                <a:ea typeface="Courier New"/>
                <a:cs typeface="Courier New"/>
                <a:sym typeface="Courier New"/>
              </a:rPr>
            </a:br>
            <a:r>
              <a:rPr lang="en-US">
                <a:solidFill>
                  <a:srgbClr val="CCCCCC"/>
                </a:solidFill>
                <a:highlight>
                  <a:srgbClr val="1F1F1F"/>
                </a:highlight>
                <a:latin typeface="Courier New"/>
                <a:ea typeface="Courier New"/>
                <a:cs typeface="Courier New"/>
                <a:sym typeface="Courier New"/>
              </a:rPr>
              <a:t>  </a:t>
            </a:r>
            <a:r>
              <a:rPr lang="en-US">
                <a:solidFill>
                  <a:srgbClr val="D4D4D4"/>
                </a:solidFill>
                <a:highlight>
                  <a:srgbClr val="1F1F1F"/>
                </a:highlight>
                <a:latin typeface="Courier New"/>
                <a:ea typeface="Courier New"/>
                <a:cs typeface="Courier New"/>
                <a:sym typeface="Courier New"/>
              </a:rPr>
              <a:t>!</a:t>
            </a:r>
            <a:r>
              <a:rPr lang="en-US">
                <a:solidFill>
                  <a:srgbClr val="9CDCFE"/>
                </a:solidFill>
                <a:highlight>
                  <a:srgbClr val="1F1F1F"/>
                </a:highlight>
                <a:latin typeface="Courier New"/>
                <a:ea typeface="Courier New"/>
                <a:cs typeface="Courier New"/>
                <a:sym typeface="Courier New"/>
              </a:rPr>
              <a:t>node</a:t>
            </a:r>
            <a:r>
              <a:rPr lang="en-US">
                <a:solidFill>
                  <a:srgbClr val="CCCCCC"/>
                </a:solidFill>
                <a:highlight>
                  <a:srgbClr val="1F1F1F"/>
                </a:highlight>
                <a:latin typeface="Courier New"/>
                <a:ea typeface="Courier New"/>
                <a:cs typeface="Courier New"/>
                <a:sym typeface="Courier New"/>
              </a:rPr>
              <a:t>.</a:t>
            </a:r>
            <a:r>
              <a:rPr lang="en-US">
                <a:solidFill>
                  <a:srgbClr val="9CDCFE"/>
                </a:solidFill>
                <a:highlight>
                  <a:srgbClr val="1F1F1F"/>
                </a:highlight>
                <a:latin typeface="Courier New"/>
                <a:ea typeface="Courier New"/>
                <a:cs typeface="Courier New"/>
                <a:sym typeface="Courier New"/>
              </a:rPr>
              <a:t>dirty</a:t>
            </a:r>
            <a:r>
              <a:rPr lang="en-US">
                <a:solidFill>
                  <a:srgbClr val="CCCCCC"/>
                </a:solidFill>
                <a:highlight>
                  <a:srgbClr val="1F1F1F"/>
                </a:highlight>
                <a:latin typeface="Courier New"/>
                <a:ea typeface="Courier New"/>
                <a:cs typeface="Courier New"/>
                <a:sym typeface="Courier New"/>
              </a:rPr>
              <a:t> </a:t>
            </a:r>
            <a:r>
              <a:rPr lang="en-US">
                <a:solidFill>
                  <a:srgbClr val="D4D4D4"/>
                </a:solidFill>
                <a:highlight>
                  <a:srgbClr val="1F1F1F"/>
                </a:highlight>
                <a:latin typeface="Courier New"/>
                <a:ea typeface="Courier New"/>
                <a:cs typeface="Courier New"/>
                <a:sym typeface="Courier New"/>
              </a:rPr>
              <a:t>&amp;&amp;</a:t>
            </a:r>
            <a:r>
              <a:rPr lang="en-US">
                <a:solidFill>
                  <a:srgbClr val="CCCCCC"/>
                </a:solidFill>
                <a:highlight>
                  <a:srgbClr val="1F1F1F"/>
                </a:highlight>
                <a:latin typeface="Courier New"/>
                <a:ea typeface="Courier New"/>
                <a:cs typeface="Courier New"/>
                <a:sym typeface="Courier New"/>
              </a:rPr>
              <a:t>    </a:t>
            </a:r>
            <a:endParaRPr>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a:solidFill>
                  <a:srgbClr val="CCCCCC"/>
                </a:solidFill>
                <a:highlight>
                  <a:srgbClr val="1F1F1F"/>
                </a:highlight>
                <a:latin typeface="Courier New"/>
                <a:ea typeface="Courier New"/>
                <a:cs typeface="Courier New"/>
                <a:sym typeface="Courier New"/>
              </a:rPr>
              <a:t>  </a:t>
            </a:r>
            <a:r>
              <a:rPr lang="en-US">
                <a:solidFill>
                  <a:srgbClr val="9CDCFE"/>
                </a:solidFill>
                <a:highlight>
                  <a:srgbClr val="1F1F1F"/>
                </a:highlight>
                <a:latin typeface="Courier New"/>
                <a:ea typeface="Courier New"/>
                <a:cs typeface="Courier New"/>
                <a:sym typeface="Courier New"/>
              </a:rPr>
              <a:t>node</a:t>
            </a:r>
            <a:r>
              <a:rPr lang="en-US">
                <a:solidFill>
                  <a:srgbClr val="CCCCCC"/>
                </a:solidFill>
                <a:highlight>
                  <a:srgbClr val="1F1F1F"/>
                </a:highlight>
                <a:latin typeface="Courier New"/>
                <a:ea typeface="Courier New"/>
                <a:cs typeface="Courier New"/>
                <a:sym typeface="Courier New"/>
              </a:rPr>
              <a:t>.</a:t>
            </a:r>
            <a:r>
              <a:rPr lang="en-US">
                <a:solidFill>
                  <a:srgbClr val="9CDCFE"/>
                </a:solidFill>
                <a:highlight>
                  <a:srgbClr val="1F1F1F"/>
                </a:highlight>
                <a:latin typeface="Courier New"/>
                <a:ea typeface="Courier New"/>
                <a:cs typeface="Courier New"/>
                <a:sym typeface="Courier New"/>
              </a:rPr>
              <a:t>lastCleanEpoch</a:t>
            </a:r>
            <a:r>
              <a:rPr lang="en-US">
                <a:solidFill>
                  <a:srgbClr val="CCCCCC"/>
                </a:solidFill>
                <a:highlight>
                  <a:srgbClr val="1F1F1F"/>
                </a:highlight>
                <a:latin typeface="Courier New"/>
                <a:ea typeface="Courier New"/>
                <a:cs typeface="Courier New"/>
                <a:sym typeface="Courier New"/>
              </a:rPr>
              <a:t> </a:t>
            </a:r>
            <a:r>
              <a:rPr lang="en-US">
                <a:solidFill>
                  <a:srgbClr val="D4D4D4"/>
                </a:solidFill>
                <a:highlight>
                  <a:srgbClr val="1F1F1F"/>
                </a:highlight>
                <a:latin typeface="Courier New"/>
                <a:ea typeface="Courier New"/>
                <a:cs typeface="Courier New"/>
                <a:sym typeface="Courier New"/>
              </a:rPr>
              <a:t>===</a:t>
            </a:r>
            <a:r>
              <a:rPr lang="en-US">
                <a:solidFill>
                  <a:srgbClr val="CCCCCC"/>
                </a:solidFill>
                <a:highlight>
                  <a:srgbClr val="1F1F1F"/>
                </a:highlight>
                <a:latin typeface="Courier New"/>
                <a:ea typeface="Courier New"/>
                <a:cs typeface="Courier New"/>
                <a:sym typeface="Courier New"/>
              </a:rPr>
              <a:t> </a:t>
            </a:r>
            <a:r>
              <a:rPr lang="en-US">
                <a:solidFill>
                  <a:srgbClr val="9CDCFE"/>
                </a:solidFill>
                <a:highlight>
                  <a:srgbClr val="1F1F1F"/>
                </a:highlight>
                <a:latin typeface="Courier New"/>
                <a:ea typeface="Courier New"/>
                <a:cs typeface="Courier New"/>
                <a:sym typeface="Courier New"/>
              </a:rPr>
              <a:t>epoch</a:t>
            </a:r>
            <a:br>
              <a:rPr lang="en-US">
                <a:solidFill>
                  <a:srgbClr val="9CDCFE"/>
                </a:solidFill>
                <a:highlight>
                  <a:srgbClr val="1F1F1F"/>
                </a:highlight>
                <a:latin typeface="Courier New"/>
                <a:ea typeface="Courier New"/>
                <a:cs typeface="Courier New"/>
                <a:sym typeface="Courier New"/>
              </a:rPr>
            </a:br>
            <a:r>
              <a:rPr lang="en-US">
                <a:solidFill>
                  <a:srgbClr val="CCCCCC"/>
                </a:solidFill>
                <a:highlight>
                  <a:srgbClr val="1F1F1F"/>
                </a:highlight>
                <a:latin typeface="Courier New"/>
                <a:ea typeface="Courier New"/>
                <a:cs typeface="Courier New"/>
                <a:sym typeface="Courier New"/>
              </a:rPr>
              <a:t>) {</a:t>
            </a:r>
            <a:endParaRPr>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a:solidFill>
                  <a:srgbClr val="CCCCCC"/>
                </a:solidFill>
                <a:highlight>
                  <a:srgbClr val="1F1F1F"/>
                </a:highlight>
                <a:latin typeface="Courier New"/>
                <a:ea typeface="Courier New"/>
                <a:cs typeface="Courier New"/>
                <a:sym typeface="Courier New"/>
              </a:rPr>
              <a:t>  return;</a:t>
            </a:r>
            <a:endParaRPr>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a:solidFill>
                  <a:srgbClr val="CCCCCC"/>
                </a:solidFill>
                <a:highlight>
                  <a:srgbClr val="1F1F1F"/>
                </a:highlight>
                <a:latin typeface="Courier New"/>
                <a:ea typeface="Courier New"/>
                <a:cs typeface="Courier New"/>
                <a:sym typeface="Courier New"/>
              </a:rPr>
              <a:t>}</a:t>
            </a:r>
            <a:endParaRPr>
              <a:solidFill>
                <a:srgbClr val="569CD6"/>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a:solidFill>
                  <a:srgbClr val="9CDCFE"/>
                </a:solidFill>
                <a:highlight>
                  <a:srgbClr val="1F1F1F"/>
                </a:highlight>
                <a:latin typeface="Courier New"/>
                <a:ea typeface="Courier New"/>
                <a:cs typeface="Courier New"/>
                <a:sym typeface="Courier New"/>
              </a:rPr>
              <a:t>…</a:t>
            </a:r>
            <a:br>
              <a:rPr lang="en-US">
                <a:solidFill>
                  <a:srgbClr val="9CDCFE"/>
                </a:solidFill>
                <a:highlight>
                  <a:srgbClr val="1F1F1F"/>
                </a:highlight>
                <a:latin typeface="Courier New"/>
                <a:ea typeface="Courier New"/>
                <a:cs typeface="Courier New"/>
                <a:sym typeface="Courier New"/>
              </a:rPr>
            </a:br>
            <a:r>
              <a:rPr lang="en-US">
                <a:solidFill>
                  <a:srgbClr val="9CDCFE"/>
                </a:solidFill>
                <a:highlight>
                  <a:srgbClr val="1F1F1F"/>
                </a:highlight>
                <a:latin typeface="Courier New"/>
                <a:ea typeface="Courier New"/>
                <a:cs typeface="Courier New"/>
                <a:sym typeface="Courier New"/>
              </a:rPr>
              <a:t>node</a:t>
            </a:r>
            <a:r>
              <a:rPr lang="en-US">
                <a:solidFill>
                  <a:srgbClr val="CCCCCC"/>
                </a:solidFill>
                <a:highlight>
                  <a:srgbClr val="1F1F1F"/>
                </a:highlight>
                <a:latin typeface="Courier New"/>
                <a:ea typeface="Courier New"/>
                <a:cs typeface="Courier New"/>
                <a:sym typeface="Courier New"/>
              </a:rPr>
              <a:t>.</a:t>
            </a:r>
            <a:r>
              <a:rPr lang="en-US">
                <a:solidFill>
                  <a:srgbClr val="DCDCAA"/>
                </a:solidFill>
                <a:highlight>
                  <a:srgbClr val="1F1F1F"/>
                </a:highlight>
                <a:latin typeface="Courier New"/>
                <a:ea typeface="Courier New"/>
                <a:cs typeface="Courier New"/>
                <a:sym typeface="Courier New"/>
              </a:rPr>
              <a:t>producerRecomputeValue</a:t>
            </a:r>
            <a:r>
              <a:rPr lang="en-US">
                <a:solidFill>
                  <a:srgbClr val="CCCCCC"/>
                </a:solidFill>
                <a:highlight>
                  <a:srgbClr val="1F1F1F"/>
                </a:highlight>
                <a:latin typeface="Courier New"/>
                <a:ea typeface="Courier New"/>
                <a:cs typeface="Courier New"/>
                <a:sym typeface="Courier New"/>
              </a:rPr>
              <a:t>(</a:t>
            </a:r>
            <a:r>
              <a:rPr lang="en-US">
                <a:solidFill>
                  <a:srgbClr val="9CDCFE"/>
                </a:solidFill>
                <a:highlight>
                  <a:srgbClr val="1F1F1F"/>
                </a:highlight>
                <a:latin typeface="Courier New"/>
                <a:ea typeface="Courier New"/>
                <a:cs typeface="Courier New"/>
                <a:sym typeface="Courier New"/>
              </a:rPr>
              <a:t>node</a:t>
            </a:r>
            <a:r>
              <a:rPr lang="en-US">
                <a:solidFill>
                  <a:srgbClr val="CCCCCC"/>
                </a:solidFill>
                <a:highlight>
                  <a:srgbClr val="1F1F1F"/>
                </a:highlight>
                <a:latin typeface="Courier New"/>
                <a:ea typeface="Courier New"/>
                <a:cs typeface="Courier New"/>
                <a:sym typeface="Courier New"/>
              </a:rPr>
              <a:t>)</a:t>
            </a:r>
            <a:br>
              <a:rPr lang="en-US">
                <a:solidFill>
                  <a:srgbClr val="CCCCCC"/>
                </a:solidFill>
                <a:highlight>
                  <a:srgbClr val="1F1F1F"/>
                </a:highlight>
                <a:latin typeface="Courier New"/>
                <a:ea typeface="Courier New"/>
                <a:cs typeface="Courier New"/>
                <a:sym typeface="Courier New"/>
              </a:rPr>
            </a:br>
            <a:r>
              <a:rPr lang="en-US">
                <a:solidFill>
                  <a:srgbClr val="DCDCAA"/>
                </a:solidFill>
                <a:highlight>
                  <a:srgbClr val="1F1F1F"/>
                </a:highlight>
                <a:latin typeface="Courier New"/>
                <a:ea typeface="Courier New"/>
                <a:cs typeface="Courier New"/>
                <a:sym typeface="Courier New"/>
              </a:rPr>
              <a:t>producerMarkClean</a:t>
            </a:r>
            <a:r>
              <a:rPr lang="en-US">
                <a:solidFill>
                  <a:srgbClr val="CCCCCC"/>
                </a:solidFill>
                <a:highlight>
                  <a:srgbClr val="1F1F1F"/>
                </a:highlight>
                <a:latin typeface="Courier New"/>
                <a:ea typeface="Courier New"/>
                <a:cs typeface="Courier New"/>
                <a:sym typeface="Courier New"/>
              </a:rPr>
              <a:t>(</a:t>
            </a:r>
            <a:r>
              <a:rPr lang="en-US">
                <a:solidFill>
                  <a:srgbClr val="9CDCFE"/>
                </a:solidFill>
                <a:highlight>
                  <a:srgbClr val="1F1F1F"/>
                </a:highlight>
                <a:latin typeface="Courier New"/>
                <a:ea typeface="Courier New"/>
                <a:cs typeface="Courier New"/>
                <a:sym typeface="Courier New"/>
              </a:rPr>
              <a:t>node</a:t>
            </a:r>
            <a:r>
              <a:rPr lang="en-US">
                <a:solidFill>
                  <a:srgbClr val="CCCCCC"/>
                </a:solidFill>
                <a:highlight>
                  <a:srgbClr val="1F1F1F"/>
                </a:highlight>
                <a:latin typeface="Courier New"/>
                <a:ea typeface="Courier New"/>
                <a:cs typeface="Courier New"/>
                <a:sym typeface="Courier New"/>
              </a:rPr>
              <a:t>);</a:t>
            </a:r>
            <a:endParaRPr>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t/>
            </a:r>
            <a:endParaRPr>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t/>
            </a:r>
            <a:endParaRPr>
              <a:solidFill>
                <a:srgbClr val="9CDCFE"/>
              </a:solidFill>
              <a:highlight>
                <a:srgbClr val="1F1F1F"/>
              </a:highlight>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4"/>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Epochs</a:t>
            </a:r>
            <a:r>
              <a:rPr b="0" lang="en-US"/>
              <a:t> - Example</a:t>
            </a:r>
            <a:endParaRPr/>
          </a:p>
        </p:txBody>
      </p:sp>
      <p:sp>
        <p:nvSpPr>
          <p:cNvPr id="484" name="Google Shape;484;p44"/>
          <p:cNvSpPr txBox="1"/>
          <p:nvPr/>
        </p:nvSpPr>
        <p:spPr>
          <a:xfrm>
            <a:off x="315950" y="1069975"/>
            <a:ext cx="4532700" cy="255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Let’s assume we are at epoch 1.</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b="1" lang="en-US" sz="1800">
                <a:solidFill>
                  <a:schemeClr val="dk1"/>
                </a:solidFill>
                <a:latin typeface="Poppins"/>
                <a:ea typeface="Poppins"/>
                <a:cs typeface="Poppins"/>
                <a:sym typeface="Poppins"/>
              </a:rPr>
              <a:t>C2</a:t>
            </a:r>
            <a:r>
              <a:rPr lang="en-US" sz="1800">
                <a:solidFill>
                  <a:schemeClr val="dk1"/>
                </a:solidFill>
                <a:latin typeface="Poppins"/>
                <a:ea typeface="Poppins"/>
                <a:cs typeface="Poppins"/>
                <a:sym typeface="Poppins"/>
              </a:rPr>
              <a:t> calls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and requests an update.</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-&gt;</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doesn’t have a value yet</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calculates a value and sets its last clean epoch to 1 and returns the value to </a:t>
            </a:r>
            <a:r>
              <a:rPr b="1" lang="en-US" sz="1800">
                <a:solidFill>
                  <a:schemeClr val="dk1"/>
                </a:solidFill>
                <a:latin typeface="Poppins"/>
                <a:ea typeface="Poppins"/>
                <a:cs typeface="Poppins"/>
                <a:sym typeface="Poppins"/>
              </a:rPr>
              <a:t>C2</a:t>
            </a:r>
            <a:r>
              <a:rPr lang="en-US" sz="1800">
                <a:solidFill>
                  <a:schemeClr val="dk1"/>
                </a:solidFill>
                <a:latin typeface="Poppins"/>
                <a:ea typeface="Poppins"/>
                <a:cs typeface="Poppins"/>
                <a:sym typeface="Poppins"/>
              </a:rPr>
              <a:t> which also sets its last clean epoch.</a:t>
            </a:r>
            <a:endParaRPr sz="1800">
              <a:solidFill>
                <a:schemeClr val="dk1"/>
              </a:solidFill>
              <a:latin typeface="Poppins"/>
              <a:ea typeface="Poppins"/>
              <a:cs typeface="Poppins"/>
              <a:sym typeface="Poppins"/>
            </a:endParaRPr>
          </a:p>
        </p:txBody>
      </p:sp>
      <p:sp>
        <p:nvSpPr>
          <p:cNvPr id="485" name="Google Shape;485;p44"/>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486" name="Google Shape;486;p44"/>
          <p:cNvSpPr/>
          <p:nvPr/>
        </p:nvSpPr>
        <p:spPr>
          <a:xfrm>
            <a:off x="6694450" y="1070663"/>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Poppins"/>
                <a:ea typeface="Poppins"/>
                <a:cs typeface="Poppins"/>
                <a:sym typeface="Poppins"/>
              </a:rPr>
              <a:t>AB</a:t>
            </a:r>
            <a:endParaRPr b="1">
              <a:solidFill>
                <a:schemeClr val="dk1"/>
              </a:solidFill>
              <a:latin typeface="Poppins"/>
              <a:ea typeface="Poppins"/>
              <a:cs typeface="Poppins"/>
              <a:sym typeface="Poppins"/>
            </a:endParaRPr>
          </a:p>
        </p:txBody>
      </p:sp>
      <p:sp>
        <p:nvSpPr>
          <p:cNvPr id="487" name="Google Shape;487;p44"/>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2"/>
                </a:solidFill>
                <a:latin typeface="Poppins"/>
                <a:ea typeface="Poppins"/>
                <a:cs typeface="Poppins"/>
                <a:sym typeface="Poppins"/>
              </a:rPr>
              <a:t>AB</a:t>
            </a:r>
            <a:endParaRPr b="1">
              <a:solidFill>
                <a:schemeClr val="dk2"/>
              </a:solidFill>
              <a:latin typeface="Poppins"/>
              <a:ea typeface="Poppins"/>
              <a:cs typeface="Poppins"/>
              <a:sym typeface="Poppins"/>
            </a:endParaRPr>
          </a:p>
        </p:txBody>
      </p:sp>
      <p:sp>
        <p:nvSpPr>
          <p:cNvPr id="488" name="Google Shape;488;p44"/>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C1:1</a:t>
            </a:r>
            <a:endParaRPr sz="1200">
              <a:solidFill>
                <a:schemeClr val="dk1"/>
              </a:solidFill>
              <a:latin typeface="Poppins"/>
              <a:ea typeface="Poppins"/>
              <a:cs typeface="Poppins"/>
              <a:sym typeface="Poppins"/>
            </a:endParaRPr>
          </a:p>
        </p:txBody>
      </p:sp>
      <p:sp>
        <p:nvSpPr>
          <p:cNvPr id="489" name="Google Shape;489;p44"/>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C2:1</a:t>
            </a:r>
            <a:endParaRPr sz="1200">
              <a:solidFill>
                <a:schemeClr val="dk1"/>
              </a:solidFill>
              <a:latin typeface="Poppins"/>
              <a:ea typeface="Poppins"/>
              <a:cs typeface="Poppins"/>
              <a:sym typeface="Poppins"/>
            </a:endParaRPr>
          </a:p>
        </p:txBody>
      </p:sp>
      <p:sp>
        <p:nvSpPr>
          <p:cNvPr id="490" name="Google Shape;490;p44"/>
          <p:cNvSpPr/>
          <p:nvPr/>
        </p:nvSpPr>
        <p:spPr>
          <a:xfrm>
            <a:off x="7347238" y="2355950"/>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t>
            </a:r>
            <a:endParaRPr>
              <a:solidFill>
                <a:schemeClr val="dk2"/>
              </a:solidFill>
              <a:latin typeface="Poppins"/>
              <a:ea typeface="Poppins"/>
              <a:cs typeface="Poppins"/>
              <a:sym typeface="Poppins"/>
            </a:endParaRPr>
          </a:p>
        </p:txBody>
      </p:sp>
      <p:sp>
        <p:nvSpPr>
          <p:cNvPr id="491" name="Google Shape;491;p44"/>
          <p:cNvSpPr txBox="1"/>
          <p:nvPr/>
        </p:nvSpPr>
        <p:spPr>
          <a:xfrm>
            <a:off x="7796525" y="2134738"/>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C3:1</a:t>
            </a:r>
            <a:endParaRPr sz="1200">
              <a:solidFill>
                <a:schemeClr val="dk1"/>
              </a:solidFill>
              <a:latin typeface="Poppins"/>
              <a:ea typeface="Poppins"/>
              <a:cs typeface="Poppins"/>
              <a:sym typeface="Poppins"/>
            </a:endParaRPr>
          </a:p>
        </p:txBody>
      </p:sp>
      <p:cxnSp>
        <p:nvCxnSpPr>
          <p:cNvPr id="492" name="Google Shape;492;p44"/>
          <p:cNvCxnSpPr/>
          <p:nvPr/>
        </p:nvCxnSpPr>
        <p:spPr>
          <a:xfrm>
            <a:off x="6187375" y="-143600"/>
            <a:ext cx="554400" cy="1311900"/>
          </a:xfrm>
          <a:prstGeom prst="straightConnector1">
            <a:avLst/>
          </a:prstGeom>
          <a:noFill/>
          <a:ln cap="flat" cmpd="sng" w="38100">
            <a:solidFill>
              <a:schemeClr val="dk2"/>
            </a:solidFill>
            <a:prstDash val="solid"/>
            <a:round/>
            <a:headEnd len="med" w="med" type="triangle"/>
            <a:tailEnd len="med" w="med" type="none"/>
          </a:ln>
        </p:spPr>
      </p:cxnSp>
      <p:cxnSp>
        <p:nvCxnSpPr>
          <p:cNvPr id="493" name="Google Shape;493;p44"/>
          <p:cNvCxnSpPr>
            <a:endCxn id="487" idx="0"/>
          </p:cNvCxnSpPr>
          <p:nvPr/>
        </p:nvCxnSpPr>
        <p:spPr>
          <a:xfrm flipH="1">
            <a:off x="6275663" y="1652688"/>
            <a:ext cx="526200" cy="693000"/>
          </a:xfrm>
          <a:prstGeom prst="straightConnector1">
            <a:avLst/>
          </a:prstGeom>
          <a:noFill/>
          <a:ln cap="flat" cmpd="sng" w="38100">
            <a:solidFill>
              <a:schemeClr val="dk2"/>
            </a:solidFill>
            <a:prstDash val="solid"/>
            <a:round/>
            <a:headEnd len="med" w="med" type="triangle"/>
            <a:tailEnd len="med" w="med" type="none"/>
          </a:ln>
        </p:spPr>
      </p:cxnSp>
      <p:cxnSp>
        <p:nvCxnSpPr>
          <p:cNvPr id="494" name="Google Shape;494;p44"/>
          <p:cNvCxnSpPr>
            <a:endCxn id="490" idx="0"/>
          </p:cNvCxnSpPr>
          <p:nvPr/>
        </p:nvCxnSpPr>
        <p:spPr>
          <a:xfrm>
            <a:off x="7237738" y="1662950"/>
            <a:ext cx="435900" cy="693000"/>
          </a:xfrm>
          <a:prstGeom prst="straightConnector1">
            <a:avLst/>
          </a:prstGeom>
          <a:noFill/>
          <a:ln cap="flat" cmpd="sng" w="38100">
            <a:solidFill>
              <a:schemeClr val="dk2"/>
            </a:solidFill>
            <a:prstDash val="dot"/>
            <a:round/>
            <a:headEnd len="med" w="med" type="triangle"/>
            <a:tailEnd len="med" w="med" type="none"/>
          </a:ln>
        </p:spPr>
      </p:cxnSp>
      <p:cxnSp>
        <p:nvCxnSpPr>
          <p:cNvPr id="495" name="Google Shape;495;p44"/>
          <p:cNvCxnSpPr/>
          <p:nvPr/>
        </p:nvCxnSpPr>
        <p:spPr>
          <a:xfrm flipH="1">
            <a:off x="7264225" y="-150125"/>
            <a:ext cx="541800" cy="1279200"/>
          </a:xfrm>
          <a:prstGeom prst="straightConnector1">
            <a:avLst/>
          </a:prstGeom>
          <a:noFill/>
          <a:ln cap="flat" cmpd="sng" w="38100">
            <a:solidFill>
              <a:schemeClr val="dk2"/>
            </a:solidFill>
            <a:prstDash val="solid"/>
            <a:round/>
            <a:headEnd len="med" w="med" type="triangle"/>
            <a:tailEnd len="med" w="med" type="none"/>
          </a:ln>
        </p:spPr>
      </p:cxnSp>
      <p:sp>
        <p:nvSpPr>
          <p:cNvPr id="496" name="Google Shape;496;p44"/>
          <p:cNvSpPr txBox="1"/>
          <p:nvPr/>
        </p:nvSpPr>
        <p:spPr>
          <a:xfrm>
            <a:off x="7376325" y="1211363"/>
            <a:ext cx="146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lCE:</a:t>
            </a:r>
            <a:r>
              <a:rPr b="1" lang="en-US" sz="1200">
                <a:solidFill>
                  <a:schemeClr val="dk1"/>
                </a:solidFill>
                <a:latin typeface="Poppins"/>
                <a:ea typeface="Poppins"/>
                <a:cs typeface="Poppins"/>
                <a:sym typeface="Poppins"/>
              </a:rPr>
              <a:t> 1</a:t>
            </a:r>
            <a:endParaRPr b="1" sz="1200">
              <a:solidFill>
                <a:schemeClr val="dk1"/>
              </a:solidFill>
              <a:latin typeface="Poppins"/>
              <a:ea typeface="Poppins"/>
              <a:cs typeface="Poppins"/>
              <a:sym typeface="Poppins"/>
            </a:endParaRPr>
          </a:p>
        </p:txBody>
      </p:sp>
      <p:sp>
        <p:nvSpPr>
          <p:cNvPr id="497" name="Google Shape;497;p44"/>
          <p:cNvSpPr txBox="1"/>
          <p:nvPr/>
        </p:nvSpPr>
        <p:spPr>
          <a:xfrm>
            <a:off x="6602075" y="2487438"/>
            <a:ext cx="146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lCE:</a:t>
            </a:r>
            <a:r>
              <a:rPr b="1" lang="en-US" sz="1200">
                <a:solidFill>
                  <a:schemeClr val="dk1"/>
                </a:solidFill>
                <a:latin typeface="Poppins"/>
                <a:ea typeface="Poppins"/>
                <a:cs typeface="Poppins"/>
                <a:sym typeface="Poppins"/>
              </a:rPr>
              <a:t> 1</a:t>
            </a:r>
            <a:endParaRPr b="1" sz="1200">
              <a:solidFill>
                <a:schemeClr val="dk1"/>
              </a:solidFill>
              <a:latin typeface="Poppins"/>
              <a:ea typeface="Poppins"/>
              <a:cs typeface="Poppins"/>
              <a:sym typeface="Poppins"/>
            </a:endParaRPr>
          </a:p>
        </p:txBody>
      </p:sp>
      <p:sp>
        <p:nvSpPr>
          <p:cNvPr id="498" name="Google Shape;498;p44"/>
          <p:cNvSpPr txBox="1"/>
          <p:nvPr/>
        </p:nvSpPr>
        <p:spPr>
          <a:xfrm>
            <a:off x="6571600" y="154725"/>
            <a:ext cx="89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Epoch: 1</a:t>
            </a:r>
            <a:endParaRPr sz="12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5"/>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Epochs - Example</a:t>
            </a:r>
            <a:endParaRPr/>
          </a:p>
        </p:txBody>
      </p:sp>
      <p:sp>
        <p:nvSpPr>
          <p:cNvPr id="504" name="Google Shape;504;p45"/>
          <p:cNvSpPr txBox="1"/>
          <p:nvPr/>
        </p:nvSpPr>
        <p:spPr>
          <a:xfrm>
            <a:off x="315950" y="1069975"/>
            <a:ext cx="4532700" cy="255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Now </a:t>
            </a:r>
            <a:r>
              <a:rPr b="1" lang="en-US" sz="1800">
                <a:solidFill>
                  <a:schemeClr val="dk1"/>
                </a:solidFill>
                <a:latin typeface="Poppins"/>
                <a:ea typeface="Poppins"/>
                <a:cs typeface="Poppins"/>
                <a:sym typeface="Poppins"/>
              </a:rPr>
              <a:t>C3</a:t>
            </a:r>
            <a:r>
              <a:rPr lang="en-US" sz="1800">
                <a:solidFill>
                  <a:schemeClr val="dk1"/>
                </a:solidFill>
                <a:latin typeface="Poppins"/>
                <a:ea typeface="Poppins"/>
                <a:cs typeface="Poppins"/>
                <a:sym typeface="Poppins"/>
              </a:rPr>
              <a:t> also is called and requests the value from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now checks if the epoch changed.</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As it didn’t, its value is guaranteed to be up-to-date and no computations need to run.</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b="1" lang="en-US" sz="1800">
                <a:solidFill>
                  <a:schemeClr val="dk1"/>
                </a:solidFill>
                <a:latin typeface="Poppins"/>
                <a:ea typeface="Poppins"/>
                <a:cs typeface="Poppins"/>
                <a:sym typeface="Poppins"/>
              </a:rPr>
              <a:t>C3</a:t>
            </a:r>
            <a:r>
              <a:rPr lang="en-US" sz="1800">
                <a:solidFill>
                  <a:schemeClr val="dk1"/>
                </a:solidFill>
                <a:latin typeface="Poppins"/>
                <a:ea typeface="Poppins"/>
                <a:cs typeface="Poppins"/>
                <a:sym typeface="Poppins"/>
              </a:rPr>
              <a:t> is now also at epoch 1.</a:t>
            </a:r>
            <a:endParaRPr sz="1800">
              <a:solidFill>
                <a:schemeClr val="dk1"/>
              </a:solidFill>
              <a:latin typeface="Poppins"/>
              <a:ea typeface="Poppins"/>
              <a:cs typeface="Poppins"/>
              <a:sym typeface="Poppins"/>
            </a:endParaRPr>
          </a:p>
        </p:txBody>
      </p:sp>
      <p:sp>
        <p:nvSpPr>
          <p:cNvPr id="505" name="Google Shape;505;p45"/>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506" name="Google Shape;506;p45"/>
          <p:cNvSpPr/>
          <p:nvPr/>
        </p:nvSpPr>
        <p:spPr>
          <a:xfrm>
            <a:off x="6694450" y="1070663"/>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AB</a:t>
            </a:r>
            <a:endParaRPr>
              <a:solidFill>
                <a:schemeClr val="dk1"/>
              </a:solidFill>
              <a:latin typeface="Poppins"/>
              <a:ea typeface="Poppins"/>
              <a:cs typeface="Poppins"/>
              <a:sym typeface="Poppins"/>
            </a:endParaRPr>
          </a:p>
        </p:txBody>
      </p:sp>
      <p:sp>
        <p:nvSpPr>
          <p:cNvPr id="507" name="Google Shape;507;p45"/>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AB</a:t>
            </a:r>
            <a:endParaRPr>
              <a:solidFill>
                <a:schemeClr val="dk2"/>
              </a:solidFill>
              <a:latin typeface="Poppins"/>
              <a:ea typeface="Poppins"/>
              <a:cs typeface="Poppins"/>
              <a:sym typeface="Poppins"/>
            </a:endParaRPr>
          </a:p>
        </p:txBody>
      </p:sp>
      <p:sp>
        <p:nvSpPr>
          <p:cNvPr id="508" name="Google Shape;508;p45"/>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C1:1</a:t>
            </a:r>
            <a:endParaRPr sz="1200">
              <a:solidFill>
                <a:schemeClr val="dk1"/>
              </a:solidFill>
              <a:latin typeface="Poppins"/>
              <a:ea typeface="Poppins"/>
              <a:cs typeface="Poppins"/>
              <a:sym typeface="Poppins"/>
            </a:endParaRPr>
          </a:p>
        </p:txBody>
      </p:sp>
      <p:sp>
        <p:nvSpPr>
          <p:cNvPr id="509" name="Google Shape;509;p45"/>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C2:1</a:t>
            </a:r>
            <a:endParaRPr sz="1200">
              <a:solidFill>
                <a:schemeClr val="dk1"/>
              </a:solidFill>
              <a:latin typeface="Poppins"/>
              <a:ea typeface="Poppins"/>
              <a:cs typeface="Poppins"/>
              <a:sym typeface="Poppins"/>
            </a:endParaRPr>
          </a:p>
        </p:txBody>
      </p:sp>
      <p:sp>
        <p:nvSpPr>
          <p:cNvPr id="510" name="Google Shape;510;p45"/>
          <p:cNvSpPr/>
          <p:nvPr/>
        </p:nvSpPr>
        <p:spPr>
          <a:xfrm>
            <a:off x="7347238" y="2355950"/>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2"/>
                </a:solidFill>
                <a:latin typeface="Poppins"/>
                <a:ea typeface="Poppins"/>
                <a:cs typeface="Poppins"/>
                <a:sym typeface="Poppins"/>
              </a:rPr>
              <a:t>AB</a:t>
            </a:r>
            <a:endParaRPr b="1">
              <a:solidFill>
                <a:schemeClr val="dk2"/>
              </a:solidFill>
              <a:latin typeface="Poppins"/>
              <a:ea typeface="Poppins"/>
              <a:cs typeface="Poppins"/>
              <a:sym typeface="Poppins"/>
            </a:endParaRPr>
          </a:p>
        </p:txBody>
      </p:sp>
      <p:sp>
        <p:nvSpPr>
          <p:cNvPr id="511" name="Google Shape;511;p45"/>
          <p:cNvSpPr txBox="1"/>
          <p:nvPr/>
        </p:nvSpPr>
        <p:spPr>
          <a:xfrm>
            <a:off x="7796525" y="2134738"/>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C3:1</a:t>
            </a:r>
            <a:endParaRPr sz="1200">
              <a:solidFill>
                <a:schemeClr val="dk1"/>
              </a:solidFill>
              <a:latin typeface="Poppins"/>
              <a:ea typeface="Poppins"/>
              <a:cs typeface="Poppins"/>
              <a:sym typeface="Poppins"/>
            </a:endParaRPr>
          </a:p>
        </p:txBody>
      </p:sp>
      <p:cxnSp>
        <p:nvCxnSpPr>
          <p:cNvPr id="512" name="Google Shape;512;p45"/>
          <p:cNvCxnSpPr/>
          <p:nvPr/>
        </p:nvCxnSpPr>
        <p:spPr>
          <a:xfrm>
            <a:off x="6187375" y="-143600"/>
            <a:ext cx="554400" cy="1311900"/>
          </a:xfrm>
          <a:prstGeom prst="straightConnector1">
            <a:avLst/>
          </a:prstGeom>
          <a:noFill/>
          <a:ln cap="flat" cmpd="sng" w="38100">
            <a:solidFill>
              <a:schemeClr val="dk2"/>
            </a:solidFill>
            <a:prstDash val="solid"/>
            <a:round/>
            <a:headEnd len="med" w="med" type="triangle"/>
            <a:tailEnd len="med" w="med" type="none"/>
          </a:ln>
        </p:spPr>
      </p:cxnSp>
      <p:cxnSp>
        <p:nvCxnSpPr>
          <p:cNvPr id="513" name="Google Shape;513;p45"/>
          <p:cNvCxnSpPr>
            <a:endCxn id="507" idx="0"/>
          </p:cNvCxnSpPr>
          <p:nvPr/>
        </p:nvCxnSpPr>
        <p:spPr>
          <a:xfrm flipH="1">
            <a:off x="6275663" y="1652688"/>
            <a:ext cx="526200" cy="693000"/>
          </a:xfrm>
          <a:prstGeom prst="straightConnector1">
            <a:avLst/>
          </a:prstGeom>
          <a:noFill/>
          <a:ln cap="flat" cmpd="sng" w="38100">
            <a:solidFill>
              <a:schemeClr val="dk2"/>
            </a:solidFill>
            <a:prstDash val="solid"/>
            <a:round/>
            <a:headEnd len="med" w="med" type="triangle"/>
            <a:tailEnd len="med" w="med" type="none"/>
          </a:ln>
        </p:spPr>
      </p:cxnSp>
      <p:cxnSp>
        <p:nvCxnSpPr>
          <p:cNvPr id="514" name="Google Shape;514;p45"/>
          <p:cNvCxnSpPr>
            <a:endCxn id="510" idx="0"/>
          </p:cNvCxnSpPr>
          <p:nvPr/>
        </p:nvCxnSpPr>
        <p:spPr>
          <a:xfrm>
            <a:off x="7237738" y="1662950"/>
            <a:ext cx="435900" cy="693000"/>
          </a:xfrm>
          <a:prstGeom prst="straightConnector1">
            <a:avLst/>
          </a:prstGeom>
          <a:noFill/>
          <a:ln cap="flat" cmpd="sng" w="38100">
            <a:solidFill>
              <a:schemeClr val="dk2"/>
            </a:solidFill>
            <a:prstDash val="solid"/>
            <a:round/>
            <a:headEnd len="med" w="med" type="triangle"/>
            <a:tailEnd len="med" w="med" type="none"/>
          </a:ln>
        </p:spPr>
      </p:cxnSp>
      <p:cxnSp>
        <p:nvCxnSpPr>
          <p:cNvPr id="515" name="Google Shape;515;p45"/>
          <p:cNvCxnSpPr/>
          <p:nvPr/>
        </p:nvCxnSpPr>
        <p:spPr>
          <a:xfrm flipH="1">
            <a:off x="7264225" y="-150125"/>
            <a:ext cx="541800" cy="1279200"/>
          </a:xfrm>
          <a:prstGeom prst="straightConnector1">
            <a:avLst/>
          </a:prstGeom>
          <a:noFill/>
          <a:ln cap="flat" cmpd="sng" w="38100">
            <a:solidFill>
              <a:schemeClr val="dk2"/>
            </a:solidFill>
            <a:prstDash val="solid"/>
            <a:round/>
            <a:headEnd len="med" w="med" type="triangle"/>
            <a:tailEnd len="med" w="med" type="none"/>
          </a:ln>
        </p:spPr>
      </p:cxnSp>
      <p:sp>
        <p:nvSpPr>
          <p:cNvPr id="516" name="Google Shape;516;p45"/>
          <p:cNvSpPr txBox="1"/>
          <p:nvPr/>
        </p:nvSpPr>
        <p:spPr>
          <a:xfrm>
            <a:off x="7376325" y="1211363"/>
            <a:ext cx="146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lCE: 1</a:t>
            </a:r>
            <a:endParaRPr sz="1200">
              <a:solidFill>
                <a:schemeClr val="dk1"/>
              </a:solidFill>
              <a:latin typeface="Poppins"/>
              <a:ea typeface="Poppins"/>
              <a:cs typeface="Poppins"/>
              <a:sym typeface="Poppins"/>
            </a:endParaRPr>
          </a:p>
        </p:txBody>
      </p:sp>
      <p:sp>
        <p:nvSpPr>
          <p:cNvPr id="517" name="Google Shape;517;p45"/>
          <p:cNvSpPr txBox="1"/>
          <p:nvPr/>
        </p:nvSpPr>
        <p:spPr>
          <a:xfrm>
            <a:off x="6602075" y="2487450"/>
            <a:ext cx="65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lCE: 1</a:t>
            </a:r>
            <a:endParaRPr sz="1200">
              <a:solidFill>
                <a:schemeClr val="dk1"/>
              </a:solidFill>
              <a:latin typeface="Poppins"/>
              <a:ea typeface="Poppins"/>
              <a:cs typeface="Poppins"/>
              <a:sym typeface="Poppins"/>
            </a:endParaRPr>
          </a:p>
        </p:txBody>
      </p:sp>
      <p:sp>
        <p:nvSpPr>
          <p:cNvPr id="518" name="Google Shape;518;p45"/>
          <p:cNvSpPr txBox="1"/>
          <p:nvPr/>
        </p:nvSpPr>
        <p:spPr>
          <a:xfrm>
            <a:off x="8092425" y="2487450"/>
            <a:ext cx="65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lCE: 1</a:t>
            </a:r>
            <a:endParaRPr b="1" sz="1200">
              <a:solidFill>
                <a:schemeClr val="dk1"/>
              </a:solidFill>
              <a:latin typeface="Poppins"/>
              <a:ea typeface="Poppins"/>
              <a:cs typeface="Poppins"/>
              <a:sym typeface="Poppins"/>
            </a:endParaRPr>
          </a:p>
        </p:txBody>
      </p:sp>
      <p:sp>
        <p:nvSpPr>
          <p:cNvPr id="519" name="Google Shape;519;p45"/>
          <p:cNvSpPr txBox="1"/>
          <p:nvPr/>
        </p:nvSpPr>
        <p:spPr>
          <a:xfrm>
            <a:off x="6571600" y="154725"/>
            <a:ext cx="89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Epoch: 1</a:t>
            </a:r>
            <a:endParaRPr sz="12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46"/>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Epochs - Example</a:t>
            </a:r>
            <a:endParaRPr/>
          </a:p>
        </p:txBody>
      </p:sp>
      <p:sp>
        <p:nvSpPr>
          <p:cNvPr id="525" name="Google Shape;525;p46"/>
          <p:cNvSpPr txBox="1"/>
          <p:nvPr/>
        </p:nvSpPr>
        <p:spPr>
          <a:xfrm>
            <a:off x="315950" y="1069975"/>
            <a:ext cx="4532700" cy="366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Let’s change an upstream Signal. This will set the </a:t>
            </a:r>
            <a:r>
              <a:rPr b="1" lang="en-US" sz="1800">
                <a:solidFill>
                  <a:schemeClr val="dk1"/>
                </a:solidFill>
                <a:latin typeface="Poppins"/>
                <a:ea typeface="Poppins"/>
                <a:cs typeface="Poppins"/>
                <a:sym typeface="Poppins"/>
              </a:rPr>
              <a:t>epoch to 2</a:t>
            </a:r>
            <a:r>
              <a:rPr lang="en-US" sz="1800">
                <a:solidFill>
                  <a:schemeClr val="dk1"/>
                </a:solidFill>
                <a:latin typeface="Poppins"/>
                <a:ea typeface="Poppins"/>
                <a:cs typeface="Poppins"/>
                <a:sym typeface="Poppins"/>
              </a:rPr>
              <a:t>.</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Accessing </a:t>
            </a:r>
            <a:r>
              <a:rPr b="1" lang="en-US" sz="1800">
                <a:solidFill>
                  <a:schemeClr val="dk1"/>
                </a:solidFill>
                <a:latin typeface="Poppins"/>
                <a:ea typeface="Poppins"/>
                <a:cs typeface="Poppins"/>
                <a:sym typeface="Poppins"/>
              </a:rPr>
              <a:t>C3</a:t>
            </a:r>
            <a:r>
              <a:rPr lang="en-US" sz="1800">
                <a:solidFill>
                  <a:schemeClr val="dk1"/>
                </a:solidFill>
                <a:latin typeface="Poppins"/>
                <a:ea typeface="Poppins"/>
                <a:cs typeface="Poppins"/>
                <a:sym typeface="Poppins"/>
              </a:rPr>
              <a:t> will now see that the epoch changed and ask it’s dependency to update.</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checks the lastSeenVersions of its own dependencies and then update accordingly.</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No matter if it had to update or not, the last clean epoch is set again and the new value returned to </a:t>
            </a:r>
            <a:r>
              <a:rPr b="1" lang="en-US" sz="1800">
                <a:solidFill>
                  <a:schemeClr val="dk1"/>
                </a:solidFill>
                <a:latin typeface="Poppins"/>
                <a:ea typeface="Poppins"/>
                <a:cs typeface="Poppins"/>
                <a:sym typeface="Poppins"/>
              </a:rPr>
              <a:t>C3</a:t>
            </a:r>
            <a:r>
              <a:rPr lang="en-US" sz="1800">
                <a:solidFill>
                  <a:schemeClr val="dk1"/>
                </a:solidFill>
                <a:latin typeface="Poppins"/>
                <a:ea typeface="Poppins"/>
                <a:cs typeface="Poppins"/>
                <a:sym typeface="Poppins"/>
              </a:rPr>
              <a:t>.</a:t>
            </a:r>
            <a:endParaRPr sz="1800">
              <a:solidFill>
                <a:schemeClr val="dk1"/>
              </a:solidFill>
              <a:latin typeface="Poppins"/>
              <a:ea typeface="Poppins"/>
              <a:cs typeface="Poppins"/>
              <a:sym typeface="Poppins"/>
            </a:endParaRPr>
          </a:p>
        </p:txBody>
      </p:sp>
      <p:sp>
        <p:nvSpPr>
          <p:cNvPr id="526" name="Google Shape;526;p46"/>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527" name="Google Shape;527;p46"/>
          <p:cNvSpPr/>
          <p:nvPr/>
        </p:nvSpPr>
        <p:spPr>
          <a:xfrm>
            <a:off x="6694450" y="1070663"/>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Poppins"/>
                <a:ea typeface="Poppins"/>
                <a:cs typeface="Poppins"/>
                <a:sym typeface="Poppins"/>
              </a:rPr>
              <a:t>C</a:t>
            </a:r>
            <a:r>
              <a:rPr lang="en-US">
                <a:solidFill>
                  <a:schemeClr val="dk1"/>
                </a:solidFill>
                <a:latin typeface="Poppins"/>
                <a:ea typeface="Poppins"/>
                <a:cs typeface="Poppins"/>
                <a:sym typeface="Poppins"/>
              </a:rPr>
              <a:t>B</a:t>
            </a:r>
            <a:endParaRPr>
              <a:solidFill>
                <a:schemeClr val="dk1"/>
              </a:solidFill>
              <a:latin typeface="Poppins"/>
              <a:ea typeface="Poppins"/>
              <a:cs typeface="Poppins"/>
              <a:sym typeface="Poppins"/>
            </a:endParaRPr>
          </a:p>
        </p:txBody>
      </p:sp>
      <p:sp>
        <p:nvSpPr>
          <p:cNvPr id="528" name="Google Shape;528;p46"/>
          <p:cNvSpPr/>
          <p:nvPr/>
        </p:nvSpPr>
        <p:spPr>
          <a:xfrm>
            <a:off x="5949263" y="2345688"/>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2"/>
                </a:solidFill>
                <a:latin typeface="Poppins"/>
                <a:ea typeface="Poppins"/>
                <a:cs typeface="Poppins"/>
                <a:sym typeface="Poppins"/>
              </a:rPr>
              <a:t>AB</a:t>
            </a:r>
            <a:endParaRPr>
              <a:solidFill>
                <a:schemeClr val="dk2"/>
              </a:solidFill>
              <a:latin typeface="Poppins"/>
              <a:ea typeface="Poppins"/>
              <a:cs typeface="Poppins"/>
              <a:sym typeface="Poppins"/>
            </a:endParaRPr>
          </a:p>
        </p:txBody>
      </p:sp>
      <p:sp>
        <p:nvSpPr>
          <p:cNvPr id="529" name="Google Shape;529;p46"/>
          <p:cNvSpPr txBox="1"/>
          <p:nvPr/>
        </p:nvSpPr>
        <p:spPr>
          <a:xfrm>
            <a:off x="6741700" y="672600"/>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a:t>
            </a:r>
            <a:r>
              <a:rPr b="1" lang="en-US" sz="1200">
                <a:solidFill>
                  <a:schemeClr val="dk1"/>
                </a:solidFill>
                <a:latin typeface="Poppins"/>
                <a:ea typeface="Poppins"/>
                <a:cs typeface="Poppins"/>
                <a:sym typeface="Poppins"/>
              </a:rPr>
              <a:t>2</a:t>
            </a:r>
            <a:endParaRPr b="1" sz="1200">
              <a:solidFill>
                <a:schemeClr val="dk1"/>
              </a:solidFill>
              <a:latin typeface="Poppins"/>
              <a:ea typeface="Poppins"/>
              <a:cs typeface="Poppins"/>
              <a:sym typeface="Poppins"/>
            </a:endParaRPr>
          </a:p>
        </p:txBody>
      </p:sp>
      <p:sp>
        <p:nvSpPr>
          <p:cNvPr id="530" name="Google Shape;530;p46"/>
          <p:cNvSpPr txBox="1"/>
          <p:nvPr/>
        </p:nvSpPr>
        <p:spPr>
          <a:xfrm>
            <a:off x="6398550" y="2124475"/>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C2:1</a:t>
            </a:r>
            <a:endParaRPr sz="1200">
              <a:solidFill>
                <a:schemeClr val="dk1"/>
              </a:solidFill>
              <a:latin typeface="Poppins"/>
              <a:ea typeface="Poppins"/>
              <a:cs typeface="Poppins"/>
              <a:sym typeface="Poppins"/>
            </a:endParaRPr>
          </a:p>
        </p:txBody>
      </p:sp>
      <p:sp>
        <p:nvSpPr>
          <p:cNvPr id="531" name="Google Shape;531;p46"/>
          <p:cNvSpPr/>
          <p:nvPr/>
        </p:nvSpPr>
        <p:spPr>
          <a:xfrm>
            <a:off x="7347238" y="2355950"/>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2"/>
                </a:solidFill>
                <a:latin typeface="Poppins"/>
                <a:ea typeface="Poppins"/>
                <a:cs typeface="Poppins"/>
                <a:sym typeface="Poppins"/>
              </a:rPr>
              <a:t>C</a:t>
            </a:r>
            <a:r>
              <a:rPr lang="en-US">
                <a:solidFill>
                  <a:schemeClr val="dk2"/>
                </a:solidFill>
                <a:latin typeface="Poppins"/>
                <a:ea typeface="Poppins"/>
                <a:cs typeface="Poppins"/>
                <a:sym typeface="Poppins"/>
              </a:rPr>
              <a:t>B</a:t>
            </a:r>
            <a:endParaRPr>
              <a:solidFill>
                <a:schemeClr val="dk2"/>
              </a:solidFill>
              <a:latin typeface="Poppins"/>
              <a:ea typeface="Poppins"/>
              <a:cs typeface="Poppins"/>
              <a:sym typeface="Poppins"/>
            </a:endParaRPr>
          </a:p>
        </p:txBody>
      </p:sp>
      <p:sp>
        <p:nvSpPr>
          <p:cNvPr id="532" name="Google Shape;532;p46"/>
          <p:cNvSpPr txBox="1"/>
          <p:nvPr/>
        </p:nvSpPr>
        <p:spPr>
          <a:xfrm>
            <a:off x="7796525" y="2134738"/>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C3:</a:t>
            </a:r>
            <a:r>
              <a:rPr b="1" lang="en-US" sz="1200">
                <a:solidFill>
                  <a:schemeClr val="dk1"/>
                </a:solidFill>
                <a:latin typeface="Poppins"/>
                <a:ea typeface="Poppins"/>
                <a:cs typeface="Poppins"/>
                <a:sym typeface="Poppins"/>
              </a:rPr>
              <a:t>2</a:t>
            </a:r>
            <a:endParaRPr b="1" sz="1200">
              <a:solidFill>
                <a:schemeClr val="dk1"/>
              </a:solidFill>
              <a:latin typeface="Poppins"/>
              <a:ea typeface="Poppins"/>
              <a:cs typeface="Poppins"/>
              <a:sym typeface="Poppins"/>
            </a:endParaRPr>
          </a:p>
        </p:txBody>
      </p:sp>
      <p:cxnSp>
        <p:nvCxnSpPr>
          <p:cNvPr id="533" name="Google Shape;533;p46"/>
          <p:cNvCxnSpPr/>
          <p:nvPr/>
        </p:nvCxnSpPr>
        <p:spPr>
          <a:xfrm>
            <a:off x="6187375" y="-143600"/>
            <a:ext cx="554400" cy="1311900"/>
          </a:xfrm>
          <a:prstGeom prst="straightConnector1">
            <a:avLst/>
          </a:prstGeom>
          <a:noFill/>
          <a:ln cap="flat" cmpd="sng" w="38100">
            <a:solidFill>
              <a:schemeClr val="dk2"/>
            </a:solidFill>
            <a:prstDash val="solid"/>
            <a:round/>
            <a:headEnd len="med" w="med" type="triangle"/>
            <a:tailEnd len="med" w="med" type="none"/>
          </a:ln>
        </p:spPr>
      </p:cxnSp>
      <p:cxnSp>
        <p:nvCxnSpPr>
          <p:cNvPr id="534" name="Google Shape;534;p46"/>
          <p:cNvCxnSpPr>
            <a:endCxn id="528" idx="0"/>
          </p:cNvCxnSpPr>
          <p:nvPr/>
        </p:nvCxnSpPr>
        <p:spPr>
          <a:xfrm flipH="1">
            <a:off x="6275663" y="1652688"/>
            <a:ext cx="526200" cy="693000"/>
          </a:xfrm>
          <a:prstGeom prst="straightConnector1">
            <a:avLst/>
          </a:prstGeom>
          <a:noFill/>
          <a:ln cap="flat" cmpd="sng" w="38100">
            <a:solidFill>
              <a:schemeClr val="dk2"/>
            </a:solidFill>
            <a:prstDash val="solid"/>
            <a:round/>
            <a:headEnd len="med" w="med" type="triangle"/>
            <a:tailEnd len="med" w="med" type="none"/>
          </a:ln>
        </p:spPr>
      </p:cxnSp>
      <p:cxnSp>
        <p:nvCxnSpPr>
          <p:cNvPr id="535" name="Google Shape;535;p46"/>
          <p:cNvCxnSpPr>
            <a:endCxn id="531" idx="0"/>
          </p:cNvCxnSpPr>
          <p:nvPr/>
        </p:nvCxnSpPr>
        <p:spPr>
          <a:xfrm>
            <a:off x="7237738" y="1662950"/>
            <a:ext cx="435900" cy="693000"/>
          </a:xfrm>
          <a:prstGeom prst="straightConnector1">
            <a:avLst/>
          </a:prstGeom>
          <a:noFill/>
          <a:ln cap="flat" cmpd="sng" w="38100">
            <a:solidFill>
              <a:schemeClr val="dk2"/>
            </a:solidFill>
            <a:prstDash val="solid"/>
            <a:round/>
            <a:headEnd len="med" w="med" type="triangle"/>
            <a:tailEnd len="med" w="med" type="none"/>
          </a:ln>
        </p:spPr>
      </p:cxnSp>
      <p:cxnSp>
        <p:nvCxnSpPr>
          <p:cNvPr id="536" name="Google Shape;536;p46"/>
          <p:cNvCxnSpPr/>
          <p:nvPr/>
        </p:nvCxnSpPr>
        <p:spPr>
          <a:xfrm flipH="1">
            <a:off x="7264225" y="-150125"/>
            <a:ext cx="541800" cy="1279200"/>
          </a:xfrm>
          <a:prstGeom prst="straightConnector1">
            <a:avLst/>
          </a:prstGeom>
          <a:noFill/>
          <a:ln cap="flat" cmpd="sng" w="38100">
            <a:solidFill>
              <a:schemeClr val="dk2"/>
            </a:solidFill>
            <a:prstDash val="solid"/>
            <a:round/>
            <a:headEnd len="med" w="med" type="triangle"/>
            <a:tailEnd len="med" w="med" type="none"/>
          </a:ln>
        </p:spPr>
      </p:cxnSp>
      <p:sp>
        <p:nvSpPr>
          <p:cNvPr id="537" name="Google Shape;537;p46"/>
          <p:cNvSpPr txBox="1"/>
          <p:nvPr/>
        </p:nvSpPr>
        <p:spPr>
          <a:xfrm>
            <a:off x="7376325" y="1211363"/>
            <a:ext cx="146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lCE: </a:t>
            </a:r>
            <a:r>
              <a:rPr b="1" lang="en-US" sz="1200">
                <a:solidFill>
                  <a:schemeClr val="dk1"/>
                </a:solidFill>
                <a:latin typeface="Poppins"/>
                <a:ea typeface="Poppins"/>
                <a:cs typeface="Poppins"/>
                <a:sym typeface="Poppins"/>
              </a:rPr>
              <a:t>2</a:t>
            </a:r>
            <a:endParaRPr b="1" sz="1200">
              <a:solidFill>
                <a:schemeClr val="dk1"/>
              </a:solidFill>
              <a:latin typeface="Poppins"/>
              <a:ea typeface="Poppins"/>
              <a:cs typeface="Poppins"/>
              <a:sym typeface="Poppins"/>
            </a:endParaRPr>
          </a:p>
        </p:txBody>
      </p:sp>
      <p:sp>
        <p:nvSpPr>
          <p:cNvPr id="538" name="Google Shape;538;p46"/>
          <p:cNvSpPr txBox="1"/>
          <p:nvPr/>
        </p:nvSpPr>
        <p:spPr>
          <a:xfrm>
            <a:off x="6602075" y="2487450"/>
            <a:ext cx="65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lCE: 1</a:t>
            </a:r>
            <a:endParaRPr sz="1200">
              <a:solidFill>
                <a:schemeClr val="dk1"/>
              </a:solidFill>
              <a:latin typeface="Poppins"/>
              <a:ea typeface="Poppins"/>
              <a:cs typeface="Poppins"/>
              <a:sym typeface="Poppins"/>
            </a:endParaRPr>
          </a:p>
        </p:txBody>
      </p:sp>
      <p:sp>
        <p:nvSpPr>
          <p:cNvPr id="539" name="Google Shape;539;p46"/>
          <p:cNvSpPr txBox="1"/>
          <p:nvPr/>
        </p:nvSpPr>
        <p:spPr>
          <a:xfrm>
            <a:off x="8092425" y="2487450"/>
            <a:ext cx="65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lCE: </a:t>
            </a:r>
            <a:r>
              <a:rPr b="1" lang="en-US" sz="1200">
                <a:solidFill>
                  <a:schemeClr val="dk1"/>
                </a:solidFill>
                <a:latin typeface="Poppins"/>
                <a:ea typeface="Poppins"/>
                <a:cs typeface="Poppins"/>
                <a:sym typeface="Poppins"/>
              </a:rPr>
              <a:t>2</a:t>
            </a:r>
            <a:endParaRPr b="1" sz="1200">
              <a:solidFill>
                <a:schemeClr val="dk1"/>
              </a:solidFill>
              <a:latin typeface="Poppins"/>
              <a:ea typeface="Poppins"/>
              <a:cs typeface="Poppins"/>
              <a:sym typeface="Poppins"/>
            </a:endParaRPr>
          </a:p>
        </p:txBody>
      </p:sp>
      <p:sp>
        <p:nvSpPr>
          <p:cNvPr id="540" name="Google Shape;540;p46"/>
          <p:cNvSpPr txBox="1"/>
          <p:nvPr/>
        </p:nvSpPr>
        <p:spPr>
          <a:xfrm>
            <a:off x="6571600" y="154725"/>
            <a:ext cx="89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Poppins"/>
                <a:ea typeface="Poppins"/>
                <a:cs typeface="Poppins"/>
                <a:sym typeface="Poppins"/>
              </a:rPr>
              <a:t>Epoch: 2</a:t>
            </a:r>
            <a:endParaRPr b="1" sz="12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7"/>
          <p:cNvSpPr txBox="1"/>
          <p:nvPr>
            <p:ph type="title"/>
          </p:nvPr>
        </p:nvSpPr>
        <p:spPr>
          <a:xfrm>
            <a:off x="305991" y="2017752"/>
            <a:ext cx="8532000" cy="11082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b="0" lang="en-US"/>
              <a:t>How does this actually work in templates?</a:t>
            </a:r>
            <a:endParaRPr b="0"/>
          </a:p>
        </p:txBody>
      </p:sp>
      <p:sp>
        <p:nvSpPr>
          <p:cNvPr id="546" name="Google Shape;546;p47"/>
          <p:cNvSpPr txBox="1"/>
          <p:nvPr>
            <p:ph type="title"/>
          </p:nvPr>
        </p:nvSpPr>
        <p:spPr>
          <a:xfrm>
            <a:off x="425191" y="4216277"/>
            <a:ext cx="8532000" cy="1848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t/>
            </a:r>
            <a:endParaRPr b="0" sz="1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48"/>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Live Signals</a:t>
            </a:r>
            <a:endParaRPr/>
          </a:p>
        </p:txBody>
      </p:sp>
      <p:sp>
        <p:nvSpPr>
          <p:cNvPr id="552" name="Google Shape;552;p48"/>
          <p:cNvSpPr txBox="1"/>
          <p:nvPr/>
        </p:nvSpPr>
        <p:spPr>
          <a:xfrm>
            <a:off x="315950" y="1069975"/>
            <a:ext cx="8521800" cy="296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Signals like template, effect or resource are live.</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Not really lazily evaluated as they’re not actively called by the user</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Update via Push/Pull principle to prevent glitches</a:t>
            </a:r>
            <a:r>
              <a:rPr baseline="30000" lang="en-US" sz="1800" u="sng">
                <a:solidFill>
                  <a:schemeClr val="hlink"/>
                </a:solidFill>
                <a:latin typeface="Poppins"/>
                <a:ea typeface="Poppins"/>
                <a:cs typeface="Poppins"/>
                <a:sym typeface="Poppins"/>
                <a:hlinkClick r:id="rId3"/>
              </a:rPr>
              <a:t>[1]</a:t>
            </a:r>
            <a:endParaRPr baseline="30000" sz="1800">
              <a:solidFill>
                <a:schemeClr val="dk1"/>
              </a:solidFill>
              <a:latin typeface="Poppins"/>
              <a:ea typeface="Poppins"/>
              <a:cs typeface="Poppins"/>
              <a:sym typeface="Poppins"/>
            </a:endParaRPr>
          </a:p>
          <a:p>
            <a:pPr indent="-342900" lvl="0" marL="457200" marR="0" rtl="0" algn="l">
              <a:lnSpc>
                <a:spcPct val="100000"/>
              </a:lnSpc>
              <a:spcBef>
                <a:spcPts val="1600"/>
              </a:spcBef>
              <a:spcAft>
                <a:spcPts val="0"/>
              </a:spcAft>
              <a:buClr>
                <a:schemeClr val="dk1"/>
              </a:buClr>
              <a:buSzPts val="1800"/>
              <a:buFont typeface="Poppins"/>
              <a:buChar char="-"/>
            </a:pPr>
            <a:r>
              <a:rPr b="1" lang="en-US" sz="1800">
                <a:solidFill>
                  <a:schemeClr val="dk1"/>
                </a:solidFill>
                <a:latin typeface="Poppins"/>
                <a:ea typeface="Poppins"/>
                <a:cs typeface="Poppins"/>
                <a:sym typeface="Poppins"/>
              </a:rPr>
              <a:t>Push</a:t>
            </a:r>
            <a:r>
              <a:rPr lang="en-US" sz="1800">
                <a:solidFill>
                  <a:schemeClr val="dk1"/>
                </a:solidFill>
                <a:latin typeface="Poppins"/>
                <a:ea typeface="Poppins"/>
                <a:cs typeface="Poppins"/>
                <a:sym typeface="Poppins"/>
              </a:rPr>
              <a:t> a dirty value in a notification phase to all tracked consumers</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Consumers then </a:t>
            </a:r>
            <a:r>
              <a:rPr b="1" lang="en-US" sz="1800">
                <a:solidFill>
                  <a:schemeClr val="dk1"/>
                </a:solidFill>
                <a:latin typeface="Poppins"/>
                <a:ea typeface="Poppins"/>
                <a:cs typeface="Poppins"/>
                <a:sym typeface="Poppins"/>
              </a:rPr>
              <a:t>pull</a:t>
            </a:r>
            <a:r>
              <a:rPr lang="en-US" sz="1800">
                <a:solidFill>
                  <a:schemeClr val="dk1"/>
                </a:solidFill>
                <a:latin typeface="Poppins"/>
                <a:ea typeface="Poppins"/>
                <a:cs typeface="Poppins"/>
                <a:sym typeface="Poppins"/>
              </a:rPr>
              <a:t> the new values evaluating all dependencies</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Wait a second…</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b="1" lang="en-US" sz="1800">
                <a:solidFill>
                  <a:schemeClr val="dk1"/>
                </a:solidFill>
                <a:latin typeface="Poppins"/>
                <a:ea typeface="Poppins"/>
                <a:cs typeface="Poppins"/>
                <a:sym typeface="Poppins"/>
              </a:rPr>
              <a:t>tracked consumers?</a:t>
            </a:r>
            <a:endParaRPr b="1" sz="1800">
              <a:solidFill>
                <a:schemeClr val="dk1"/>
              </a:solidFill>
              <a:latin typeface="Poppins"/>
              <a:ea typeface="Poppins"/>
              <a:cs typeface="Poppins"/>
              <a:sym typeface="Poppins"/>
            </a:endParaRPr>
          </a:p>
        </p:txBody>
      </p:sp>
      <p:sp>
        <p:nvSpPr>
          <p:cNvPr id="553" name="Google Shape;553;p48"/>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baseline="30000" lang="en-US" sz="1000">
                <a:solidFill>
                  <a:schemeClr val="dk1"/>
                </a:solidFill>
                <a:latin typeface="Poppins"/>
                <a:ea typeface="Poppins"/>
                <a:cs typeface="Poppins"/>
                <a:sym typeface="Poppins"/>
              </a:rPr>
              <a:t>[1] </a:t>
            </a:r>
            <a:r>
              <a:rPr baseline="30000" lang="en-US" sz="1000" u="sng">
                <a:solidFill>
                  <a:schemeClr val="hlink"/>
                </a:solidFill>
                <a:latin typeface="Poppins"/>
                <a:ea typeface="Poppins"/>
                <a:cs typeface="Poppins"/>
                <a:sym typeface="Poppins"/>
                <a:hlinkClick r:id="rId4"/>
              </a:rPr>
              <a:t>https://github.com/angular/angular/blob/main/packages/core/primitives/signals/README.md#pushpull-algorithm</a:t>
            </a:r>
            <a:endParaRPr baseline="30000" sz="10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49"/>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Live Signals - Tracking consumers</a:t>
            </a:r>
            <a:endParaRPr/>
          </a:p>
        </p:txBody>
      </p:sp>
      <p:sp>
        <p:nvSpPr>
          <p:cNvPr id="559" name="Google Shape;559;p49"/>
          <p:cNvSpPr txBox="1"/>
          <p:nvPr/>
        </p:nvSpPr>
        <p:spPr>
          <a:xfrm>
            <a:off x="315950" y="1069975"/>
            <a:ext cx="8521800" cy="255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A signal that’s live will ALWAYS result in all its dependencies being treated as live signals so it can receive updates.</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For this, producers NEED to know who depends on them thus tracking them in the consumers linked list.</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If a producers with such a dependents value changes, it will mark all live dependents dirty recursively and calls </a:t>
            </a:r>
            <a:r>
              <a:rPr b="1" lang="en-US" sz="1800">
                <a:solidFill>
                  <a:schemeClr val="dk1"/>
                </a:solidFill>
                <a:latin typeface="Poppins"/>
                <a:ea typeface="Poppins"/>
                <a:cs typeface="Poppins"/>
                <a:sym typeface="Poppins"/>
              </a:rPr>
              <a:t>consumerMarkedDirty</a:t>
            </a:r>
            <a:r>
              <a:rPr b="1" baseline="30000" lang="en-US" sz="1800" u="sng">
                <a:solidFill>
                  <a:schemeClr val="hlink"/>
                </a:solidFill>
                <a:latin typeface="Poppins"/>
                <a:ea typeface="Poppins"/>
                <a:cs typeface="Poppins"/>
                <a:sym typeface="Poppins"/>
                <a:hlinkClick r:id="rId3"/>
              </a:rPr>
              <a:t>[1]</a:t>
            </a:r>
            <a:r>
              <a:rPr lang="en-US" sz="1800">
                <a:solidFill>
                  <a:schemeClr val="dk1"/>
                </a:solidFill>
                <a:latin typeface="Poppins"/>
                <a:ea typeface="Poppins"/>
                <a:cs typeface="Poppins"/>
                <a:sym typeface="Poppins"/>
              </a:rPr>
              <a:t> on them.</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t/>
            </a:r>
            <a:endParaRPr sz="1800">
              <a:solidFill>
                <a:schemeClr val="dk1"/>
              </a:solidFill>
              <a:latin typeface="Poppins"/>
              <a:ea typeface="Poppins"/>
              <a:cs typeface="Poppins"/>
              <a:sym typeface="Poppins"/>
            </a:endParaRPr>
          </a:p>
        </p:txBody>
      </p:sp>
      <p:sp>
        <p:nvSpPr>
          <p:cNvPr id="560" name="Google Shape;560;p49"/>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baseline="30000" lang="en-US" sz="1000">
                <a:solidFill>
                  <a:schemeClr val="dk1"/>
                </a:solidFill>
                <a:latin typeface="Poppins"/>
                <a:ea typeface="Poppins"/>
                <a:cs typeface="Poppins"/>
                <a:sym typeface="Poppins"/>
              </a:rPr>
              <a:t>[1] </a:t>
            </a:r>
            <a:r>
              <a:rPr baseline="30000" lang="en-US" sz="1000" u="sng">
                <a:solidFill>
                  <a:schemeClr val="hlink"/>
                </a:solidFill>
                <a:latin typeface="Poppins"/>
                <a:ea typeface="Poppins"/>
                <a:cs typeface="Poppins"/>
                <a:sym typeface="Poppins"/>
                <a:hlinkClick r:id="rId4"/>
              </a:rPr>
              <a:t>https://github.com/angular/angular/blob/a0ad5d4b2b2a99fb8eee2003393f85c7824c7b72/packages/core/primitives/signals/src/graph.ts#L359</a:t>
            </a:r>
            <a:endParaRPr baseline="30000" sz="10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305991" y="2017752"/>
            <a:ext cx="8532000" cy="5541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b="0" lang="en-US"/>
              <a:t>They’re not well suited for state</a:t>
            </a:r>
            <a:endParaRPr b="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50"/>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Signals in templates</a:t>
            </a:r>
            <a:endParaRPr/>
          </a:p>
        </p:txBody>
      </p:sp>
      <p:sp>
        <p:nvSpPr>
          <p:cNvPr id="566" name="Google Shape;566;p50"/>
          <p:cNvSpPr txBox="1"/>
          <p:nvPr/>
        </p:nvSpPr>
        <p:spPr>
          <a:xfrm>
            <a:off x="315950" y="1069975"/>
            <a:ext cx="8521800" cy="296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Special </a:t>
            </a:r>
            <a:r>
              <a:rPr b="1" lang="en-US" sz="1800">
                <a:solidFill>
                  <a:schemeClr val="dk1"/>
                </a:solidFill>
                <a:latin typeface="Poppins"/>
                <a:ea typeface="Poppins"/>
                <a:cs typeface="Poppins"/>
                <a:sym typeface="Poppins"/>
              </a:rPr>
              <a:t>ReactiveLViewConsumer</a:t>
            </a:r>
            <a:r>
              <a:rPr lang="en-US" sz="1800">
                <a:solidFill>
                  <a:schemeClr val="dk1"/>
                </a:solidFill>
                <a:latin typeface="Poppins"/>
                <a:ea typeface="Poppins"/>
                <a:cs typeface="Poppins"/>
                <a:sym typeface="Poppins"/>
              </a:rPr>
              <a:t> type (basically a big computed)</a:t>
            </a:r>
            <a:endParaRPr sz="1800">
              <a:solidFill>
                <a:schemeClr val="dk1"/>
              </a:solidFill>
              <a:latin typeface="Poppins"/>
              <a:ea typeface="Poppins"/>
              <a:cs typeface="Poppins"/>
              <a:sym typeface="Poppins"/>
            </a:endParaRPr>
          </a:p>
          <a:p>
            <a:pPr indent="0" lvl="0" marL="0" rtl="0" algn="l">
              <a:spcBef>
                <a:spcPts val="1600"/>
              </a:spcBef>
              <a:spcAft>
                <a:spcPts val="0"/>
              </a:spcAft>
              <a:buNone/>
            </a:pPr>
            <a:r>
              <a:rPr lang="en-US" sz="1800">
                <a:solidFill>
                  <a:schemeClr val="dk1"/>
                </a:solidFill>
                <a:latin typeface="Poppins"/>
                <a:ea typeface="Poppins"/>
                <a:cs typeface="Poppins"/>
                <a:sym typeface="Poppins"/>
              </a:rPr>
              <a:t>Attached to the LView of a component</a:t>
            </a:r>
            <a:endParaRPr sz="1800">
              <a:solidFill>
                <a:schemeClr val="dk1"/>
              </a:solidFill>
              <a:latin typeface="Poppins"/>
              <a:ea typeface="Poppins"/>
              <a:cs typeface="Poppins"/>
              <a:sym typeface="Poppins"/>
            </a:endParaRPr>
          </a:p>
          <a:p>
            <a:pPr indent="0" lvl="0" marL="0" rtl="0" algn="l">
              <a:spcBef>
                <a:spcPts val="1600"/>
              </a:spcBef>
              <a:spcAft>
                <a:spcPts val="0"/>
              </a:spcAft>
              <a:buClr>
                <a:schemeClr val="dk1"/>
              </a:buClr>
              <a:buSzPts val="1100"/>
              <a:buFont typeface="Arial"/>
              <a:buNone/>
            </a:pPr>
            <a:r>
              <a:rPr lang="en-US" sz="1800">
                <a:solidFill>
                  <a:schemeClr val="dk1"/>
                </a:solidFill>
                <a:latin typeface="Poppins"/>
                <a:ea typeface="Poppins"/>
                <a:cs typeface="Poppins"/>
                <a:sym typeface="Poppins"/>
              </a:rPr>
              <a:t>Is </a:t>
            </a:r>
            <a:r>
              <a:rPr b="1" lang="en-US" sz="1800">
                <a:solidFill>
                  <a:schemeClr val="dk1"/>
                </a:solidFill>
                <a:latin typeface="Poppins"/>
                <a:ea typeface="Poppins"/>
                <a:cs typeface="Poppins"/>
                <a:sym typeface="Poppins"/>
              </a:rPr>
              <a:t>always live</a:t>
            </a:r>
            <a:endParaRPr b="1"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Consumes all signals called in the template</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Schedules a change detection cycle on </a:t>
            </a:r>
            <a:r>
              <a:rPr b="1" lang="en-US" sz="1800">
                <a:solidFill>
                  <a:schemeClr val="dk1"/>
                </a:solidFill>
                <a:latin typeface="Poppins"/>
                <a:ea typeface="Poppins"/>
                <a:cs typeface="Poppins"/>
                <a:sym typeface="Poppins"/>
              </a:rPr>
              <a:t>consumerMarkedDirty</a:t>
            </a:r>
            <a:endParaRPr b="1"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Change detection cycle checks if the consumer is marked dirty and if it is, rerenders the template</a:t>
            </a:r>
            <a:endParaRPr sz="1800">
              <a:solidFill>
                <a:schemeClr val="dk1"/>
              </a:solidFill>
              <a:latin typeface="Poppins"/>
              <a:ea typeface="Poppins"/>
              <a:cs typeface="Poppins"/>
              <a:sym typeface="Poppins"/>
            </a:endParaRPr>
          </a:p>
        </p:txBody>
      </p:sp>
      <p:sp>
        <p:nvSpPr>
          <p:cNvPr id="567" name="Google Shape;567;p50"/>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1"/>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Template</a:t>
            </a:r>
            <a:r>
              <a:rPr b="0" lang="en-US"/>
              <a:t> - Initial value example</a:t>
            </a:r>
            <a:endParaRPr/>
          </a:p>
        </p:txBody>
      </p:sp>
      <p:sp>
        <p:nvSpPr>
          <p:cNvPr id="573" name="Google Shape;573;p51"/>
          <p:cNvSpPr txBox="1"/>
          <p:nvPr/>
        </p:nvSpPr>
        <p:spPr>
          <a:xfrm>
            <a:off x="315950" y="1069975"/>
            <a:ext cx="4532700" cy="2493600"/>
          </a:xfrm>
          <a:prstGeom prst="rect">
            <a:avLst/>
          </a:prstGeom>
          <a:noFill/>
          <a:ln>
            <a:noFill/>
          </a:ln>
        </p:spPr>
        <p:txBody>
          <a:bodyPr anchorCtr="0" anchor="t" bIns="0" lIns="0" spcFirstLastPara="1" rIns="0" wrap="square" tIns="0">
            <a:spAutoFit/>
          </a:bodyPr>
          <a:lstStyle/>
          <a:p>
            <a:pPr indent="-342900" lvl="0" marL="457200" marR="0" rtl="0" algn="l">
              <a:lnSpc>
                <a:spcPct val="100000"/>
              </a:lnSpc>
              <a:spcBef>
                <a:spcPts val="1600"/>
              </a:spcBef>
              <a:spcAft>
                <a:spcPts val="0"/>
              </a:spcAft>
              <a:buClr>
                <a:schemeClr val="dk1"/>
              </a:buClr>
              <a:buSzPts val="1800"/>
              <a:buFont typeface="Poppins"/>
              <a:buAutoNum type="arabicPeriod"/>
            </a:pPr>
            <a:r>
              <a:rPr lang="en-US" sz="1800">
                <a:solidFill>
                  <a:schemeClr val="dk1"/>
                </a:solidFill>
                <a:latin typeface="Poppins"/>
                <a:ea typeface="Poppins"/>
                <a:cs typeface="Poppins"/>
                <a:sym typeface="Poppins"/>
              </a:rPr>
              <a:t>Template sets itself as active consumer and executes (as before)</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AutoNum type="arabicPeriod"/>
            </a:pPr>
            <a:r>
              <a:rPr lang="en-US" sz="1800">
                <a:solidFill>
                  <a:schemeClr val="dk1"/>
                </a:solidFill>
                <a:latin typeface="Poppins"/>
                <a:ea typeface="Poppins"/>
                <a:cs typeface="Poppins"/>
                <a:sym typeface="Poppins"/>
              </a:rPr>
              <a:t>Calls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which realizes the consumer is live and adds it as dependency to consumer.</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AutoNum type="arabicPeriod"/>
            </a:pP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recalculates and thus calls </a:t>
            </a:r>
            <a:r>
              <a:rPr b="1" lang="en-US" sz="1800">
                <a:solidFill>
                  <a:schemeClr val="dk1"/>
                </a:solidFill>
                <a:latin typeface="Poppins"/>
                <a:ea typeface="Poppins"/>
                <a:cs typeface="Poppins"/>
                <a:sym typeface="Poppins"/>
              </a:rPr>
              <a:t>S1</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AutoNum type="arabicPeriod"/>
            </a:pPr>
            <a:r>
              <a:rPr b="1" lang="en-US" sz="1800">
                <a:solidFill>
                  <a:schemeClr val="dk1"/>
                </a:solidFill>
                <a:latin typeface="Poppins"/>
                <a:ea typeface="Poppins"/>
                <a:cs typeface="Poppins"/>
                <a:sym typeface="Poppins"/>
              </a:rPr>
              <a:t>S1</a:t>
            </a:r>
            <a:r>
              <a:rPr lang="en-US" sz="1800">
                <a:solidFill>
                  <a:schemeClr val="dk1"/>
                </a:solidFill>
                <a:latin typeface="Poppins"/>
                <a:ea typeface="Poppins"/>
                <a:cs typeface="Poppins"/>
                <a:sym typeface="Poppins"/>
              </a:rPr>
              <a:t> realizes </a:t>
            </a: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is transitively live and stores it as consumer.</a:t>
            </a:r>
            <a:endParaRPr sz="1800">
              <a:solidFill>
                <a:schemeClr val="dk1"/>
              </a:solidFill>
              <a:latin typeface="Poppins"/>
              <a:ea typeface="Poppins"/>
              <a:cs typeface="Poppins"/>
              <a:sym typeface="Poppins"/>
            </a:endParaRPr>
          </a:p>
        </p:txBody>
      </p:sp>
      <p:sp>
        <p:nvSpPr>
          <p:cNvPr id="574" name="Google Shape;574;p51"/>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575" name="Google Shape;575;p51"/>
          <p:cNvSpPr/>
          <p:nvPr/>
        </p:nvSpPr>
        <p:spPr>
          <a:xfrm>
            <a:off x="6694450" y="842063"/>
            <a:ext cx="652800" cy="652800"/>
          </a:xfrm>
          <a:prstGeom prst="ellipse">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Poppins"/>
                <a:ea typeface="Poppins"/>
                <a:cs typeface="Poppins"/>
                <a:sym typeface="Poppins"/>
              </a:rPr>
              <a:t>A</a:t>
            </a:r>
            <a:endParaRPr b="1">
              <a:solidFill>
                <a:schemeClr val="dk1"/>
              </a:solidFill>
              <a:latin typeface="Poppins"/>
              <a:ea typeface="Poppins"/>
              <a:cs typeface="Poppins"/>
              <a:sym typeface="Poppins"/>
            </a:endParaRPr>
          </a:p>
        </p:txBody>
      </p:sp>
      <p:sp>
        <p:nvSpPr>
          <p:cNvPr id="576" name="Google Shape;576;p51"/>
          <p:cNvSpPr/>
          <p:nvPr/>
        </p:nvSpPr>
        <p:spPr>
          <a:xfrm>
            <a:off x="6694438" y="2167013"/>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2"/>
                </a:solidFill>
                <a:latin typeface="Poppins"/>
                <a:ea typeface="Poppins"/>
                <a:cs typeface="Poppins"/>
                <a:sym typeface="Poppins"/>
              </a:rPr>
              <a:t>A</a:t>
            </a:r>
            <a:endParaRPr b="1">
              <a:solidFill>
                <a:schemeClr val="dk2"/>
              </a:solidFill>
              <a:latin typeface="Poppins"/>
              <a:ea typeface="Poppins"/>
              <a:cs typeface="Poppins"/>
              <a:sym typeface="Poppins"/>
            </a:endParaRPr>
          </a:p>
        </p:txBody>
      </p:sp>
      <p:sp>
        <p:nvSpPr>
          <p:cNvPr id="577" name="Google Shape;577;p51"/>
          <p:cNvSpPr txBox="1"/>
          <p:nvPr/>
        </p:nvSpPr>
        <p:spPr>
          <a:xfrm>
            <a:off x="6741700" y="842075"/>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a:t>
            </a:r>
            <a:r>
              <a:rPr lang="en-US" sz="1200">
                <a:solidFill>
                  <a:schemeClr val="dk1"/>
                </a:solidFill>
                <a:latin typeface="Poppins"/>
                <a:ea typeface="Poppins"/>
                <a:cs typeface="Poppins"/>
                <a:sym typeface="Poppins"/>
              </a:rPr>
              <a:t>1</a:t>
            </a:r>
            <a:endParaRPr sz="1200">
              <a:solidFill>
                <a:schemeClr val="dk1"/>
              </a:solidFill>
              <a:latin typeface="Poppins"/>
              <a:ea typeface="Poppins"/>
              <a:cs typeface="Poppins"/>
              <a:sym typeface="Poppins"/>
            </a:endParaRPr>
          </a:p>
        </p:txBody>
      </p:sp>
      <p:sp>
        <p:nvSpPr>
          <p:cNvPr id="578" name="Google Shape;578;p51"/>
          <p:cNvSpPr txBox="1"/>
          <p:nvPr/>
        </p:nvSpPr>
        <p:spPr>
          <a:xfrm>
            <a:off x="6761050" y="2158500"/>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a:t>
            </a:r>
            <a:endParaRPr sz="1200">
              <a:solidFill>
                <a:schemeClr val="dk1"/>
              </a:solidFill>
              <a:latin typeface="Poppins"/>
              <a:ea typeface="Poppins"/>
              <a:cs typeface="Poppins"/>
              <a:sym typeface="Poppins"/>
            </a:endParaRPr>
          </a:p>
        </p:txBody>
      </p:sp>
      <p:cxnSp>
        <p:nvCxnSpPr>
          <p:cNvPr id="579" name="Google Shape;579;p51"/>
          <p:cNvCxnSpPr>
            <a:stCxn id="575" idx="4"/>
            <a:endCxn id="576" idx="0"/>
          </p:cNvCxnSpPr>
          <p:nvPr/>
        </p:nvCxnSpPr>
        <p:spPr>
          <a:xfrm>
            <a:off x="7020850" y="1494863"/>
            <a:ext cx="0" cy="672300"/>
          </a:xfrm>
          <a:prstGeom prst="straightConnector1">
            <a:avLst/>
          </a:prstGeom>
          <a:noFill/>
          <a:ln cap="flat" cmpd="sng" w="38100">
            <a:solidFill>
              <a:schemeClr val="dk2"/>
            </a:solidFill>
            <a:prstDash val="solid"/>
            <a:round/>
            <a:headEnd len="med" w="med" type="triangle"/>
            <a:tailEnd len="med" w="med" type="triangle"/>
          </a:ln>
        </p:spPr>
      </p:cxnSp>
      <p:sp>
        <p:nvSpPr>
          <p:cNvPr id="580" name="Google Shape;580;p51"/>
          <p:cNvSpPr txBox="1"/>
          <p:nvPr/>
        </p:nvSpPr>
        <p:spPr>
          <a:xfrm>
            <a:off x="7393900" y="2258838"/>
            <a:ext cx="146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dirty</a:t>
            </a:r>
            <a:r>
              <a:rPr lang="en-US" sz="1200">
                <a:solidFill>
                  <a:schemeClr val="dk1"/>
                </a:solidFill>
                <a:latin typeface="Poppins"/>
                <a:ea typeface="Poppins"/>
                <a:cs typeface="Poppins"/>
                <a:sym typeface="Poppins"/>
              </a:rPr>
              <a:t>:</a:t>
            </a:r>
            <a:r>
              <a:rPr b="1" lang="en-US" sz="1200">
                <a:solidFill>
                  <a:schemeClr val="dk1"/>
                </a:solidFill>
                <a:latin typeface="Poppins"/>
                <a:ea typeface="Poppins"/>
                <a:cs typeface="Poppins"/>
                <a:sym typeface="Poppins"/>
              </a:rPr>
              <a:t> </a:t>
            </a:r>
            <a:r>
              <a:rPr lang="en-US" sz="1200">
                <a:solidFill>
                  <a:schemeClr val="dk1"/>
                </a:solidFill>
                <a:latin typeface="Poppins"/>
                <a:ea typeface="Poppins"/>
                <a:cs typeface="Poppins"/>
                <a:sym typeface="Poppins"/>
              </a:rPr>
              <a:t>false</a:t>
            </a:r>
            <a:endParaRPr sz="1200">
              <a:solidFill>
                <a:schemeClr val="dk1"/>
              </a:solidFill>
              <a:latin typeface="Poppins"/>
              <a:ea typeface="Poppins"/>
              <a:cs typeface="Poppins"/>
              <a:sym typeface="Poppins"/>
            </a:endParaRPr>
          </a:p>
        </p:txBody>
      </p:sp>
      <p:sp>
        <p:nvSpPr>
          <p:cNvPr id="581" name="Google Shape;581;p51"/>
          <p:cNvSpPr/>
          <p:nvPr/>
        </p:nvSpPr>
        <p:spPr>
          <a:xfrm>
            <a:off x="5995450" y="3624175"/>
            <a:ext cx="2050800" cy="7986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Template</a:t>
            </a:r>
            <a:endParaRPr>
              <a:solidFill>
                <a:schemeClr val="dk1"/>
              </a:solidFill>
              <a:latin typeface="Poppins"/>
              <a:ea typeface="Poppins"/>
              <a:cs typeface="Poppins"/>
              <a:sym typeface="Poppins"/>
            </a:endParaRPr>
          </a:p>
        </p:txBody>
      </p:sp>
      <p:cxnSp>
        <p:nvCxnSpPr>
          <p:cNvPr id="582" name="Google Shape;582;p51"/>
          <p:cNvCxnSpPr>
            <a:stCxn id="576" idx="4"/>
            <a:endCxn id="581" idx="0"/>
          </p:cNvCxnSpPr>
          <p:nvPr/>
        </p:nvCxnSpPr>
        <p:spPr>
          <a:xfrm>
            <a:off x="7020838" y="2819813"/>
            <a:ext cx="0" cy="804300"/>
          </a:xfrm>
          <a:prstGeom prst="straightConnector1">
            <a:avLst/>
          </a:prstGeom>
          <a:noFill/>
          <a:ln cap="flat" cmpd="sng" w="38100">
            <a:solidFill>
              <a:schemeClr val="dk2"/>
            </a:solidFill>
            <a:prstDash val="solid"/>
            <a:round/>
            <a:headEnd len="med" w="med" type="triangle"/>
            <a:tailEnd len="med" w="med" type="triangle"/>
          </a:ln>
        </p:spPr>
      </p:cxnSp>
      <p:sp>
        <p:nvSpPr>
          <p:cNvPr id="583" name="Google Shape;583;p51"/>
          <p:cNvSpPr txBox="1"/>
          <p:nvPr/>
        </p:nvSpPr>
        <p:spPr>
          <a:xfrm>
            <a:off x="7393900" y="4466713"/>
            <a:ext cx="146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dirty:</a:t>
            </a:r>
            <a:r>
              <a:rPr b="1" lang="en-US" sz="1200">
                <a:solidFill>
                  <a:schemeClr val="dk1"/>
                </a:solidFill>
                <a:latin typeface="Poppins"/>
                <a:ea typeface="Poppins"/>
                <a:cs typeface="Poppins"/>
                <a:sym typeface="Poppins"/>
              </a:rPr>
              <a:t> </a:t>
            </a:r>
            <a:r>
              <a:rPr lang="en-US" sz="1200">
                <a:solidFill>
                  <a:schemeClr val="dk1"/>
                </a:solidFill>
                <a:latin typeface="Poppins"/>
                <a:ea typeface="Poppins"/>
                <a:cs typeface="Poppins"/>
                <a:sym typeface="Poppins"/>
              </a:rPr>
              <a:t>false</a:t>
            </a:r>
            <a:endParaRPr sz="12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2"/>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Template - Update example</a:t>
            </a:r>
            <a:endParaRPr/>
          </a:p>
        </p:txBody>
      </p:sp>
      <p:sp>
        <p:nvSpPr>
          <p:cNvPr id="589" name="Google Shape;589;p52"/>
          <p:cNvSpPr txBox="1"/>
          <p:nvPr/>
        </p:nvSpPr>
        <p:spPr>
          <a:xfrm>
            <a:off x="315950" y="1069975"/>
            <a:ext cx="4532700" cy="3601800"/>
          </a:xfrm>
          <a:prstGeom prst="rect">
            <a:avLst/>
          </a:prstGeom>
          <a:noFill/>
          <a:ln>
            <a:noFill/>
          </a:ln>
        </p:spPr>
        <p:txBody>
          <a:bodyPr anchorCtr="0" anchor="t" bIns="0" lIns="0" spcFirstLastPara="1" rIns="0" wrap="square" tIns="0">
            <a:spAutoFit/>
          </a:bodyPr>
          <a:lstStyle/>
          <a:p>
            <a:pPr indent="-342900" lvl="0" marL="457200" marR="0" rtl="0" algn="l">
              <a:lnSpc>
                <a:spcPct val="100000"/>
              </a:lnSpc>
              <a:spcBef>
                <a:spcPts val="1600"/>
              </a:spcBef>
              <a:spcAft>
                <a:spcPts val="0"/>
              </a:spcAft>
              <a:buClr>
                <a:schemeClr val="dk1"/>
              </a:buClr>
              <a:buSzPts val="1800"/>
              <a:buFont typeface="Poppins"/>
              <a:buAutoNum type="arabicPeriod"/>
            </a:pPr>
            <a:r>
              <a:rPr lang="en-US" sz="1800">
                <a:solidFill>
                  <a:schemeClr val="dk1"/>
                </a:solidFill>
                <a:latin typeface="Poppins"/>
                <a:ea typeface="Poppins"/>
                <a:cs typeface="Poppins"/>
                <a:sym typeface="Poppins"/>
              </a:rPr>
              <a:t>We now update the value </a:t>
            </a:r>
            <a:r>
              <a:rPr b="1" lang="en-US" sz="1800">
                <a:solidFill>
                  <a:schemeClr val="dk1"/>
                </a:solidFill>
                <a:latin typeface="Poppins"/>
                <a:ea typeface="Poppins"/>
                <a:cs typeface="Poppins"/>
                <a:sym typeface="Poppins"/>
              </a:rPr>
              <a:t>S1</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AutoNum type="arabicPeriod"/>
            </a:pPr>
            <a:r>
              <a:rPr b="1" lang="en-US" sz="1800">
                <a:solidFill>
                  <a:schemeClr val="dk1"/>
                </a:solidFill>
                <a:latin typeface="Poppins"/>
                <a:ea typeface="Poppins"/>
                <a:cs typeface="Poppins"/>
                <a:sym typeface="Poppins"/>
              </a:rPr>
              <a:t>S1</a:t>
            </a:r>
            <a:r>
              <a:rPr lang="en-US" sz="1800">
                <a:solidFill>
                  <a:schemeClr val="dk1"/>
                </a:solidFill>
                <a:latin typeface="Poppins"/>
                <a:ea typeface="Poppins"/>
                <a:cs typeface="Poppins"/>
                <a:sym typeface="Poppins"/>
              </a:rPr>
              <a:t> sees live consumers and enters a notification phase, iterating through consumers and marking them dirty.</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AutoNum type="arabicPeriod"/>
            </a:pPr>
            <a:r>
              <a:rPr b="1" lang="en-US" sz="1800">
                <a:solidFill>
                  <a:schemeClr val="dk1"/>
                </a:solidFill>
                <a:latin typeface="Poppins"/>
                <a:ea typeface="Poppins"/>
                <a:cs typeface="Poppins"/>
                <a:sym typeface="Poppins"/>
              </a:rPr>
              <a:t>C1</a:t>
            </a:r>
            <a:r>
              <a:rPr lang="en-US" sz="1800">
                <a:solidFill>
                  <a:schemeClr val="dk1"/>
                </a:solidFill>
                <a:latin typeface="Poppins"/>
                <a:ea typeface="Poppins"/>
                <a:cs typeface="Poppins"/>
                <a:sym typeface="Poppins"/>
              </a:rPr>
              <a:t> gets the notification and recursively marks the </a:t>
            </a:r>
            <a:r>
              <a:rPr b="1" lang="en-US" sz="1800">
                <a:solidFill>
                  <a:schemeClr val="dk1"/>
                </a:solidFill>
                <a:latin typeface="Poppins"/>
                <a:ea typeface="Poppins"/>
                <a:cs typeface="Poppins"/>
                <a:sym typeface="Poppins"/>
              </a:rPr>
              <a:t>template</a:t>
            </a:r>
            <a:r>
              <a:rPr lang="en-US" sz="1800">
                <a:solidFill>
                  <a:schemeClr val="dk1"/>
                </a:solidFill>
                <a:latin typeface="Poppins"/>
                <a:ea typeface="Poppins"/>
                <a:cs typeface="Poppins"/>
                <a:sym typeface="Poppins"/>
              </a:rPr>
              <a:t> dirty</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AutoNum type="arabicPeriod"/>
            </a:pPr>
            <a:r>
              <a:rPr lang="en-US" sz="1800">
                <a:solidFill>
                  <a:schemeClr val="dk1"/>
                </a:solidFill>
                <a:latin typeface="Poppins"/>
                <a:ea typeface="Poppins"/>
                <a:cs typeface="Poppins"/>
                <a:sym typeface="Poppins"/>
              </a:rPr>
              <a:t>The template’s </a:t>
            </a:r>
            <a:r>
              <a:rPr b="1" lang="en-US" sz="1800">
                <a:solidFill>
                  <a:schemeClr val="dk1"/>
                </a:solidFill>
                <a:latin typeface="Poppins"/>
                <a:ea typeface="Poppins"/>
                <a:cs typeface="Poppins"/>
                <a:sym typeface="Poppins"/>
              </a:rPr>
              <a:t>consumerMarkedDirty</a:t>
            </a:r>
            <a:r>
              <a:rPr lang="en-US" sz="1800">
                <a:solidFill>
                  <a:schemeClr val="dk1"/>
                </a:solidFill>
                <a:latin typeface="Poppins"/>
                <a:ea typeface="Poppins"/>
                <a:cs typeface="Poppins"/>
                <a:sym typeface="Poppins"/>
              </a:rPr>
              <a:t> function schedules a new change detection cycle.</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AutoNum type="arabicPeriod"/>
            </a:pPr>
            <a:r>
              <a:rPr lang="en-US" sz="1800">
                <a:solidFill>
                  <a:schemeClr val="dk1"/>
                </a:solidFill>
                <a:latin typeface="Poppins"/>
                <a:ea typeface="Poppins"/>
                <a:cs typeface="Poppins"/>
                <a:sym typeface="Poppins"/>
              </a:rPr>
              <a:t>Normal update happens</a:t>
            </a:r>
            <a:endParaRPr sz="1800">
              <a:solidFill>
                <a:schemeClr val="dk1"/>
              </a:solidFill>
              <a:latin typeface="Poppins"/>
              <a:ea typeface="Poppins"/>
              <a:cs typeface="Poppins"/>
              <a:sym typeface="Poppins"/>
            </a:endParaRPr>
          </a:p>
        </p:txBody>
      </p:sp>
      <p:sp>
        <p:nvSpPr>
          <p:cNvPr id="590" name="Google Shape;590;p52"/>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
        <p:nvSpPr>
          <p:cNvPr id="591" name="Google Shape;591;p52"/>
          <p:cNvSpPr/>
          <p:nvPr/>
        </p:nvSpPr>
        <p:spPr>
          <a:xfrm>
            <a:off x="6694450" y="842063"/>
            <a:ext cx="652800" cy="652800"/>
          </a:xfrm>
          <a:prstGeom prst="ellipse">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Poppins"/>
                <a:ea typeface="Poppins"/>
                <a:cs typeface="Poppins"/>
                <a:sym typeface="Poppins"/>
              </a:rPr>
              <a:t>B</a:t>
            </a:r>
            <a:endParaRPr b="1">
              <a:solidFill>
                <a:schemeClr val="dk1"/>
              </a:solidFill>
              <a:latin typeface="Poppins"/>
              <a:ea typeface="Poppins"/>
              <a:cs typeface="Poppins"/>
              <a:sym typeface="Poppins"/>
            </a:endParaRPr>
          </a:p>
        </p:txBody>
      </p:sp>
      <p:sp>
        <p:nvSpPr>
          <p:cNvPr id="592" name="Google Shape;592;p52"/>
          <p:cNvSpPr/>
          <p:nvPr/>
        </p:nvSpPr>
        <p:spPr>
          <a:xfrm>
            <a:off x="6694438" y="2167013"/>
            <a:ext cx="652800" cy="652800"/>
          </a:xfrm>
          <a:prstGeom prst="ellipse">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2"/>
                </a:solidFill>
                <a:latin typeface="Poppins"/>
                <a:ea typeface="Poppins"/>
                <a:cs typeface="Poppins"/>
                <a:sym typeface="Poppins"/>
              </a:rPr>
              <a:t>A</a:t>
            </a:r>
            <a:endParaRPr b="1">
              <a:solidFill>
                <a:schemeClr val="dk2"/>
              </a:solidFill>
              <a:latin typeface="Poppins"/>
              <a:ea typeface="Poppins"/>
              <a:cs typeface="Poppins"/>
              <a:sym typeface="Poppins"/>
            </a:endParaRPr>
          </a:p>
        </p:txBody>
      </p:sp>
      <p:sp>
        <p:nvSpPr>
          <p:cNvPr id="593" name="Google Shape;593;p52"/>
          <p:cNvSpPr txBox="1"/>
          <p:nvPr/>
        </p:nvSpPr>
        <p:spPr>
          <a:xfrm>
            <a:off x="6741700" y="842075"/>
            <a:ext cx="55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S1</a:t>
            </a:r>
            <a:endParaRPr sz="1200">
              <a:solidFill>
                <a:schemeClr val="dk1"/>
              </a:solidFill>
              <a:latin typeface="Poppins"/>
              <a:ea typeface="Poppins"/>
              <a:cs typeface="Poppins"/>
              <a:sym typeface="Poppins"/>
            </a:endParaRPr>
          </a:p>
        </p:txBody>
      </p:sp>
      <p:sp>
        <p:nvSpPr>
          <p:cNvPr id="594" name="Google Shape;594;p52"/>
          <p:cNvSpPr txBox="1"/>
          <p:nvPr/>
        </p:nvSpPr>
        <p:spPr>
          <a:xfrm>
            <a:off x="6761050" y="2158500"/>
            <a:ext cx="51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Poppins"/>
                <a:ea typeface="Poppins"/>
                <a:cs typeface="Poppins"/>
                <a:sym typeface="Poppins"/>
              </a:rPr>
              <a:t>C1</a:t>
            </a:r>
            <a:endParaRPr sz="1200">
              <a:solidFill>
                <a:schemeClr val="dk1"/>
              </a:solidFill>
              <a:latin typeface="Poppins"/>
              <a:ea typeface="Poppins"/>
              <a:cs typeface="Poppins"/>
              <a:sym typeface="Poppins"/>
            </a:endParaRPr>
          </a:p>
        </p:txBody>
      </p:sp>
      <p:cxnSp>
        <p:nvCxnSpPr>
          <p:cNvPr id="595" name="Google Shape;595;p52"/>
          <p:cNvCxnSpPr>
            <a:stCxn id="591" idx="4"/>
            <a:endCxn id="592" idx="0"/>
          </p:cNvCxnSpPr>
          <p:nvPr/>
        </p:nvCxnSpPr>
        <p:spPr>
          <a:xfrm>
            <a:off x="7020850" y="1494863"/>
            <a:ext cx="0" cy="672300"/>
          </a:xfrm>
          <a:prstGeom prst="straightConnector1">
            <a:avLst/>
          </a:prstGeom>
          <a:noFill/>
          <a:ln cap="flat" cmpd="sng" w="38100">
            <a:solidFill>
              <a:schemeClr val="dk2"/>
            </a:solidFill>
            <a:prstDash val="solid"/>
            <a:round/>
            <a:headEnd len="med" w="med" type="triangle"/>
            <a:tailEnd len="med" w="med" type="triangle"/>
          </a:ln>
        </p:spPr>
      </p:cxnSp>
      <p:sp>
        <p:nvSpPr>
          <p:cNvPr id="596" name="Google Shape;596;p52"/>
          <p:cNvSpPr txBox="1"/>
          <p:nvPr/>
        </p:nvSpPr>
        <p:spPr>
          <a:xfrm>
            <a:off x="7393900" y="2258838"/>
            <a:ext cx="146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dirty:</a:t>
            </a:r>
            <a:r>
              <a:rPr b="1" lang="en-US" sz="1200">
                <a:solidFill>
                  <a:schemeClr val="dk1"/>
                </a:solidFill>
                <a:latin typeface="Poppins"/>
                <a:ea typeface="Poppins"/>
                <a:cs typeface="Poppins"/>
                <a:sym typeface="Poppins"/>
              </a:rPr>
              <a:t> </a:t>
            </a:r>
            <a:r>
              <a:rPr lang="en-US" sz="1200">
                <a:solidFill>
                  <a:schemeClr val="dk1"/>
                </a:solidFill>
                <a:latin typeface="Poppins"/>
                <a:ea typeface="Poppins"/>
                <a:cs typeface="Poppins"/>
                <a:sym typeface="Poppins"/>
              </a:rPr>
              <a:t>true</a:t>
            </a:r>
            <a:endParaRPr sz="1200">
              <a:solidFill>
                <a:schemeClr val="dk1"/>
              </a:solidFill>
              <a:latin typeface="Poppins"/>
              <a:ea typeface="Poppins"/>
              <a:cs typeface="Poppins"/>
              <a:sym typeface="Poppins"/>
            </a:endParaRPr>
          </a:p>
        </p:txBody>
      </p:sp>
      <p:sp>
        <p:nvSpPr>
          <p:cNvPr id="597" name="Google Shape;597;p52"/>
          <p:cNvSpPr/>
          <p:nvPr/>
        </p:nvSpPr>
        <p:spPr>
          <a:xfrm>
            <a:off x="5995450" y="3624175"/>
            <a:ext cx="2050800" cy="7986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latin typeface="Poppins"/>
                <a:ea typeface="Poppins"/>
                <a:cs typeface="Poppins"/>
                <a:sym typeface="Poppins"/>
              </a:rPr>
              <a:t>Template</a:t>
            </a:r>
            <a:endParaRPr>
              <a:solidFill>
                <a:schemeClr val="dk1"/>
              </a:solidFill>
              <a:latin typeface="Poppins"/>
              <a:ea typeface="Poppins"/>
              <a:cs typeface="Poppins"/>
              <a:sym typeface="Poppins"/>
            </a:endParaRPr>
          </a:p>
        </p:txBody>
      </p:sp>
      <p:cxnSp>
        <p:nvCxnSpPr>
          <p:cNvPr id="598" name="Google Shape;598;p52"/>
          <p:cNvCxnSpPr>
            <a:stCxn id="592" idx="4"/>
            <a:endCxn id="597" idx="0"/>
          </p:cNvCxnSpPr>
          <p:nvPr/>
        </p:nvCxnSpPr>
        <p:spPr>
          <a:xfrm>
            <a:off x="7020838" y="2819813"/>
            <a:ext cx="0" cy="804300"/>
          </a:xfrm>
          <a:prstGeom prst="straightConnector1">
            <a:avLst/>
          </a:prstGeom>
          <a:noFill/>
          <a:ln cap="flat" cmpd="sng" w="38100">
            <a:solidFill>
              <a:schemeClr val="dk2"/>
            </a:solidFill>
            <a:prstDash val="solid"/>
            <a:round/>
            <a:headEnd len="med" w="med" type="triangle"/>
            <a:tailEnd len="med" w="med" type="triangle"/>
          </a:ln>
        </p:spPr>
      </p:cxnSp>
      <p:sp>
        <p:nvSpPr>
          <p:cNvPr id="599" name="Google Shape;599;p52"/>
          <p:cNvSpPr txBox="1"/>
          <p:nvPr/>
        </p:nvSpPr>
        <p:spPr>
          <a:xfrm>
            <a:off x="7393900" y="4466713"/>
            <a:ext cx="146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oppins"/>
                <a:ea typeface="Poppins"/>
                <a:cs typeface="Poppins"/>
                <a:sym typeface="Poppins"/>
              </a:rPr>
              <a:t>dirty:</a:t>
            </a:r>
            <a:r>
              <a:rPr b="1" lang="en-US" sz="1200">
                <a:solidFill>
                  <a:schemeClr val="dk1"/>
                </a:solidFill>
                <a:latin typeface="Poppins"/>
                <a:ea typeface="Poppins"/>
                <a:cs typeface="Poppins"/>
                <a:sym typeface="Poppins"/>
              </a:rPr>
              <a:t> </a:t>
            </a:r>
            <a:r>
              <a:rPr lang="en-US" sz="1200">
                <a:solidFill>
                  <a:schemeClr val="dk1"/>
                </a:solidFill>
                <a:latin typeface="Poppins"/>
                <a:ea typeface="Poppins"/>
                <a:cs typeface="Poppins"/>
                <a:sym typeface="Poppins"/>
              </a:rPr>
              <a:t>true</a:t>
            </a:r>
            <a:endParaRPr sz="12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53"/>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Where we’re going to (hopefully)</a:t>
            </a:r>
            <a:endParaRPr/>
          </a:p>
        </p:txBody>
      </p:sp>
      <p:sp>
        <p:nvSpPr>
          <p:cNvPr id="605" name="Google Shape;605;p53"/>
          <p:cNvSpPr txBox="1"/>
          <p:nvPr/>
        </p:nvSpPr>
        <p:spPr>
          <a:xfrm>
            <a:off x="315950" y="1069975"/>
            <a:ext cx="4298400" cy="297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Signals are already a proposed standard</a:t>
            </a:r>
            <a:r>
              <a:rPr baseline="30000" lang="en-US" sz="1800" u="sng">
                <a:solidFill>
                  <a:schemeClr val="hlink"/>
                </a:solidFill>
                <a:latin typeface="Poppins"/>
                <a:ea typeface="Poppins"/>
                <a:cs typeface="Poppins"/>
                <a:sym typeface="Poppins"/>
                <a:hlinkClick r:id="rId3"/>
              </a:rPr>
              <a:t>[1]</a:t>
            </a:r>
            <a:r>
              <a:rPr baseline="30000" lang="en-US" sz="1800">
                <a:solidFill>
                  <a:schemeClr val="dk1"/>
                </a:solidFill>
                <a:latin typeface="Poppins"/>
                <a:ea typeface="Poppins"/>
                <a:cs typeface="Poppins"/>
                <a:sym typeface="Poppins"/>
              </a:rPr>
              <a:t> </a:t>
            </a:r>
            <a:r>
              <a:rPr lang="en-US" sz="1800">
                <a:solidFill>
                  <a:schemeClr val="dk1"/>
                </a:solidFill>
                <a:latin typeface="Poppins"/>
                <a:ea typeface="Poppins"/>
                <a:cs typeface="Poppins"/>
                <a:sym typeface="Poppins"/>
              </a:rPr>
              <a:t>albeit currently in draft</a:t>
            </a:r>
            <a:br>
              <a:rPr lang="en-US" sz="1800">
                <a:solidFill>
                  <a:schemeClr val="dk1"/>
                </a:solidFill>
                <a:latin typeface="Poppins"/>
                <a:ea typeface="Poppins"/>
                <a:cs typeface="Poppins"/>
                <a:sym typeface="Poppins"/>
              </a:rPr>
            </a:br>
            <a:br>
              <a:rPr lang="en-US" sz="1800">
                <a:solidFill>
                  <a:schemeClr val="dk1"/>
                </a:solidFill>
                <a:latin typeface="Poppins"/>
                <a:ea typeface="Poppins"/>
                <a:cs typeface="Poppins"/>
                <a:sym typeface="Poppins"/>
              </a:rPr>
            </a:br>
            <a:r>
              <a:rPr lang="en-US" sz="1800">
                <a:solidFill>
                  <a:schemeClr val="dk1"/>
                </a:solidFill>
                <a:latin typeface="Poppins"/>
                <a:ea typeface="Poppins"/>
                <a:cs typeface="Poppins"/>
                <a:sym typeface="Poppins"/>
              </a:rPr>
              <a:t>“The current draft is based on design input from the authors/maintainers of Angular, Bubble, Ember, FAST, MobX, Preact, Qwik, RxJS, Solid, Starbeam, Svelte, Vue, Wiz, and more…”</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One can hope.</a:t>
            </a:r>
            <a:endParaRPr sz="1800">
              <a:solidFill>
                <a:schemeClr val="dk1"/>
              </a:solidFill>
              <a:latin typeface="Poppins"/>
              <a:ea typeface="Poppins"/>
              <a:cs typeface="Poppins"/>
              <a:sym typeface="Poppins"/>
            </a:endParaRPr>
          </a:p>
        </p:txBody>
      </p:sp>
      <p:sp>
        <p:nvSpPr>
          <p:cNvPr id="606" name="Google Shape;606;p53"/>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000">
                <a:solidFill>
                  <a:schemeClr val="dk1"/>
                </a:solidFill>
                <a:latin typeface="Poppins"/>
                <a:ea typeface="Poppins"/>
                <a:cs typeface="Poppins"/>
                <a:sym typeface="Poppins"/>
              </a:rPr>
              <a:t>[1] </a:t>
            </a:r>
            <a:r>
              <a:rPr lang="en-US" sz="1000" u="sng">
                <a:solidFill>
                  <a:schemeClr val="hlink"/>
                </a:solidFill>
                <a:latin typeface="Poppins"/>
                <a:ea typeface="Poppins"/>
                <a:cs typeface="Poppins"/>
                <a:sym typeface="Poppins"/>
                <a:hlinkClick r:id="rId4"/>
              </a:rPr>
              <a:t>https://github.com/tc39/proposal-signals</a:t>
            </a:r>
            <a:endParaRPr baseline="30000" sz="1000">
              <a:solidFill>
                <a:schemeClr val="dk1"/>
              </a:solidFill>
              <a:latin typeface="Poppins"/>
              <a:ea typeface="Poppins"/>
              <a:cs typeface="Poppins"/>
              <a:sym typeface="Poppins"/>
            </a:endParaRPr>
          </a:p>
        </p:txBody>
      </p:sp>
      <p:pic>
        <p:nvPicPr>
          <p:cNvPr id="607" name="Google Shape;607;p53" title="Screenshot 2025-12-01 at 12.19.53.png"/>
          <p:cNvPicPr preferRelativeResize="0"/>
          <p:nvPr/>
        </p:nvPicPr>
        <p:blipFill>
          <a:blip r:embed="rId5">
            <a:alphaModFix/>
          </a:blip>
          <a:stretch>
            <a:fillRect/>
          </a:stretch>
        </p:blipFill>
        <p:spPr>
          <a:xfrm>
            <a:off x="4753675" y="1069978"/>
            <a:ext cx="4224849" cy="337987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54"/>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Outlook on Signal forms</a:t>
            </a:r>
            <a:r>
              <a:rPr b="0" baseline="30000" lang="en-US" u="sng">
                <a:solidFill>
                  <a:schemeClr val="hlink"/>
                </a:solidFill>
                <a:hlinkClick r:id="rId3"/>
              </a:rPr>
              <a:t>[1]</a:t>
            </a:r>
            <a:endParaRPr baseline="30000"/>
          </a:p>
        </p:txBody>
      </p:sp>
      <p:sp>
        <p:nvSpPr>
          <p:cNvPr id="613" name="Google Shape;613;p54"/>
          <p:cNvSpPr txBox="1"/>
          <p:nvPr/>
        </p:nvSpPr>
        <p:spPr>
          <a:xfrm>
            <a:off x="315950" y="1069975"/>
            <a:ext cx="4268400" cy="207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A new way to create reactive forms introduced recently.</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Allows you to define your form state in a signal in an easy way including validation.</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Available with Angular v21</a:t>
            </a:r>
            <a:r>
              <a:rPr baseline="30000" lang="en-US" sz="1800" u="sng">
                <a:solidFill>
                  <a:schemeClr val="hlink"/>
                </a:solidFill>
                <a:latin typeface="Poppins"/>
                <a:ea typeface="Poppins"/>
                <a:cs typeface="Poppins"/>
                <a:sym typeface="Poppins"/>
                <a:hlinkClick r:id="rId4"/>
              </a:rPr>
              <a:t>[2]</a:t>
            </a:r>
            <a:endParaRPr baseline="30000" sz="1800">
              <a:solidFill>
                <a:schemeClr val="dk1"/>
              </a:solidFill>
              <a:latin typeface="Poppins"/>
              <a:ea typeface="Poppins"/>
              <a:cs typeface="Poppins"/>
              <a:sym typeface="Poppins"/>
            </a:endParaRPr>
          </a:p>
        </p:txBody>
      </p:sp>
      <p:sp>
        <p:nvSpPr>
          <p:cNvPr id="614" name="Google Shape;614;p54"/>
          <p:cNvSpPr txBox="1"/>
          <p:nvPr/>
        </p:nvSpPr>
        <p:spPr>
          <a:xfrm>
            <a:off x="306000" y="4728675"/>
            <a:ext cx="85218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baseline="30000" lang="en-US" sz="1000">
                <a:solidFill>
                  <a:schemeClr val="dk1"/>
                </a:solidFill>
                <a:latin typeface="Poppins"/>
                <a:ea typeface="Poppins"/>
                <a:cs typeface="Poppins"/>
                <a:sym typeface="Poppins"/>
              </a:rPr>
              <a:t>[1] </a:t>
            </a:r>
            <a:r>
              <a:rPr baseline="30000" lang="en-US" sz="1000" u="sng">
                <a:solidFill>
                  <a:schemeClr val="hlink"/>
                </a:solidFill>
                <a:latin typeface="Poppins"/>
                <a:ea typeface="Poppins"/>
                <a:cs typeface="Poppins"/>
                <a:sym typeface="Poppins"/>
                <a:hlinkClick r:id="rId5"/>
              </a:rPr>
              <a:t>https://angular.dev/essentials/signal-forms</a:t>
            </a:r>
            <a:br>
              <a:rPr baseline="30000" lang="en-US" sz="1000">
                <a:solidFill>
                  <a:schemeClr val="dk1"/>
                </a:solidFill>
                <a:latin typeface="Poppins"/>
                <a:ea typeface="Poppins"/>
                <a:cs typeface="Poppins"/>
                <a:sym typeface="Poppins"/>
              </a:rPr>
            </a:br>
            <a:r>
              <a:rPr baseline="30000" lang="en-US" sz="1000">
                <a:solidFill>
                  <a:schemeClr val="dk1"/>
                </a:solidFill>
                <a:latin typeface="Poppins"/>
                <a:ea typeface="Poppins"/>
                <a:cs typeface="Poppins"/>
                <a:sym typeface="Poppins"/>
              </a:rPr>
              <a:t>[2] </a:t>
            </a:r>
            <a:r>
              <a:rPr baseline="30000" lang="en-US" sz="1000" u="sng">
                <a:solidFill>
                  <a:schemeClr val="hlink"/>
                </a:solidFill>
                <a:latin typeface="Poppins"/>
                <a:ea typeface="Poppins"/>
                <a:cs typeface="Poppins"/>
                <a:sym typeface="Poppins"/>
                <a:hlinkClick r:id="rId6"/>
              </a:rPr>
              <a:t>https://blog.angular.dev/announcing-angular-v21-57946c34f14b</a:t>
            </a:r>
            <a:endParaRPr baseline="30000" sz="1000">
              <a:solidFill>
                <a:schemeClr val="dk1"/>
              </a:solidFill>
              <a:latin typeface="Poppins"/>
              <a:ea typeface="Poppins"/>
              <a:cs typeface="Poppins"/>
              <a:sym typeface="Poppins"/>
            </a:endParaRPr>
          </a:p>
        </p:txBody>
      </p:sp>
      <p:sp>
        <p:nvSpPr>
          <p:cNvPr id="615" name="Google Shape;615;p54"/>
          <p:cNvSpPr txBox="1"/>
          <p:nvPr/>
        </p:nvSpPr>
        <p:spPr>
          <a:xfrm>
            <a:off x="4584350" y="1069975"/>
            <a:ext cx="4243500" cy="3594000"/>
          </a:xfrm>
          <a:prstGeom prst="rect">
            <a:avLst/>
          </a:prstGeom>
          <a:solidFill>
            <a:srgbClr val="1F1F1F"/>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1000">
                <a:solidFill>
                  <a:srgbClr val="569CD6"/>
                </a:solidFill>
                <a:highlight>
                  <a:srgbClr val="1F1F1F"/>
                </a:highlight>
                <a:latin typeface="Courier New"/>
                <a:ea typeface="Courier New"/>
                <a:cs typeface="Courier New"/>
                <a:sym typeface="Courier New"/>
              </a:rPr>
              <a:t>// TS</a:t>
            </a:r>
            <a:br>
              <a:rPr lang="en-US" sz="1000">
                <a:solidFill>
                  <a:srgbClr val="569CD6"/>
                </a:solidFill>
                <a:highlight>
                  <a:srgbClr val="1F1F1F"/>
                </a:highlight>
                <a:latin typeface="Courier New"/>
                <a:ea typeface="Courier New"/>
                <a:cs typeface="Courier New"/>
                <a:sym typeface="Courier New"/>
              </a:rPr>
            </a:br>
            <a:r>
              <a:rPr lang="en-US" sz="1000">
                <a:solidFill>
                  <a:srgbClr val="569CD6"/>
                </a:solidFill>
                <a:highlight>
                  <a:srgbClr val="1F1F1F"/>
                </a:highlight>
                <a:latin typeface="Courier New"/>
                <a:ea typeface="Courier New"/>
                <a:cs typeface="Courier New"/>
                <a:sym typeface="Courier New"/>
              </a:rPr>
              <a:t>interface</a:t>
            </a:r>
            <a:r>
              <a:rPr lang="en-US" sz="1000">
                <a:solidFill>
                  <a:srgbClr val="CCCCCC"/>
                </a:solidFill>
                <a:highlight>
                  <a:srgbClr val="1F1F1F"/>
                </a:highlight>
                <a:latin typeface="Courier New"/>
                <a:ea typeface="Courier New"/>
                <a:cs typeface="Courier New"/>
                <a:sym typeface="Courier New"/>
              </a:rPr>
              <a:t> </a:t>
            </a:r>
            <a:r>
              <a:rPr lang="en-US" sz="1000">
                <a:solidFill>
                  <a:srgbClr val="4EC9B0"/>
                </a:solidFill>
                <a:highlight>
                  <a:srgbClr val="1F1F1F"/>
                </a:highlight>
                <a:latin typeface="Courier New"/>
                <a:ea typeface="Courier New"/>
                <a:cs typeface="Courier New"/>
                <a:sym typeface="Courier New"/>
              </a:rPr>
              <a:t>LoginData</a:t>
            </a:r>
            <a:r>
              <a:rPr lang="en-US" sz="1000">
                <a:solidFill>
                  <a:srgbClr val="CCCCCC"/>
                </a:solidFill>
                <a:highlight>
                  <a:srgbClr val="1F1F1F"/>
                </a:highlight>
                <a:latin typeface="Courier New"/>
                <a:ea typeface="Courier New"/>
                <a:cs typeface="Courier New"/>
                <a:sym typeface="Courier New"/>
              </a:rPr>
              <a:t> {</a:t>
            </a:r>
            <a:endParaRPr sz="10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000">
                <a:solidFill>
                  <a:srgbClr val="CCCCCC"/>
                </a:solidFill>
                <a:highlight>
                  <a:srgbClr val="1F1F1F"/>
                </a:highlight>
                <a:latin typeface="Courier New"/>
                <a:ea typeface="Courier New"/>
                <a:cs typeface="Courier New"/>
                <a:sym typeface="Courier New"/>
              </a:rPr>
              <a:t> </a:t>
            </a:r>
            <a:r>
              <a:rPr lang="en-US" sz="1000">
                <a:solidFill>
                  <a:srgbClr val="9CDCFE"/>
                </a:solidFill>
                <a:highlight>
                  <a:srgbClr val="1F1F1F"/>
                </a:highlight>
                <a:latin typeface="Courier New"/>
                <a:ea typeface="Courier New"/>
                <a:cs typeface="Courier New"/>
                <a:sym typeface="Courier New"/>
              </a:rPr>
              <a:t>email</a:t>
            </a:r>
            <a:r>
              <a:rPr lang="en-US" sz="1000">
                <a:solidFill>
                  <a:srgbClr val="D4D4D4"/>
                </a:solidFill>
                <a:highlight>
                  <a:srgbClr val="1F1F1F"/>
                </a:highlight>
                <a:latin typeface="Courier New"/>
                <a:ea typeface="Courier New"/>
                <a:cs typeface="Courier New"/>
                <a:sym typeface="Courier New"/>
              </a:rPr>
              <a:t>:</a:t>
            </a:r>
            <a:r>
              <a:rPr lang="en-US" sz="1000">
                <a:solidFill>
                  <a:srgbClr val="CCCCCC"/>
                </a:solidFill>
                <a:highlight>
                  <a:srgbClr val="1F1F1F"/>
                </a:highlight>
                <a:latin typeface="Courier New"/>
                <a:ea typeface="Courier New"/>
                <a:cs typeface="Courier New"/>
                <a:sym typeface="Courier New"/>
              </a:rPr>
              <a:t> </a:t>
            </a:r>
            <a:r>
              <a:rPr lang="en-US" sz="1000">
                <a:solidFill>
                  <a:srgbClr val="4EC9B0"/>
                </a:solidFill>
                <a:highlight>
                  <a:srgbClr val="1F1F1F"/>
                </a:highlight>
                <a:latin typeface="Courier New"/>
                <a:ea typeface="Courier New"/>
                <a:cs typeface="Courier New"/>
                <a:sym typeface="Courier New"/>
              </a:rPr>
              <a:t>string</a:t>
            </a:r>
            <a:r>
              <a:rPr lang="en-US" sz="1000">
                <a:solidFill>
                  <a:srgbClr val="CCCCCC"/>
                </a:solidFill>
                <a:highlight>
                  <a:srgbClr val="1F1F1F"/>
                </a:highlight>
                <a:latin typeface="Courier New"/>
                <a:ea typeface="Courier New"/>
                <a:cs typeface="Courier New"/>
                <a:sym typeface="Courier New"/>
              </a:rPr>
              <a:t>;</a:t>
            </a:r>
            <a:endParaRPr sz="10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000">
                <a:solidFill>
                  <a:srgbClr val="CCCCCC"/>
                </a:solidFill>
                <a:highlight>
                  <a:srgbClr val="1F1F1F"/>
                </a:highlight>
                <a:latin typeface="Courier New"/>
                <a:ea typeface="Courier New"/>
                <a:cs typeface="Courier New"/>
                <a:sym typeface="Courier New"/>
              </a:rPr>
              <a:t> </a:t>
            </a:r>
            <a:r>
              <a:rPr lang="en-US" sz="1000">
                <a:solidFill>
                  <a:srgbClr val="9CDCFE"/>
                </a:solidFill>
                <a:highlight>
                  <a:srgbClr val="1F1F1F"/>
                </a:highlight>
                <a:latin typeface="Courier New"/>
                <a:ea typeface="Courier New"/>
                <a:cs typeface="Courier New"/>
                <a:sym typeface="Courier New"/>
              </a:rPr>
              <a:t>password</a:t>
            </a:r>
            <a:r>
              <a:rPr lang="en-US" sz="1000">
                <a:solidFill>
                  <a:srgbClr val="D4D4D4"/>
                </a:solidFill>
                <a:highlight>
                  <a:srgbClr val="1F1F1F"/>
                </a:highlight>
                <a:latin typeface="Courier New"/>
                <a:ea typeface="Courier New"/>
                <a:cs typeface="Courier New"/>
                <a:sym typeface="Courier New"/>
              </a:rPr>
              <a:t>:</a:t>
            </a:r>
            <a:r>
              <a:rPr lang="en-US" sz="1000">
                <a:solidFill>
                  <a:srgbClr val="CCCCCC"/>
                </a:solidFill>
                <a:highlight>
                  <a:srgbClr val="1F1F1F"/>
                </a:highlight>
                <a:latin typeface="Courier New"/>
                <a:ea typeface="Courier New"/>
                <a:cs typeface="Courier New"/>
                <a:sym typeface="Courier New"/>
              </a:rPr>
              <a:t> </a:t>
            </a:r>
            <a:r>
              <a:rPr lang="en-US" sz="1000">
                <a:solidFill>
                  <a:srgbClr val="4EC9B0"/>
                </a:solidFill>
                <a:highlight>
                  <a:srgbClr val="1F1F1F"/>
                </a:highlight>
                <a:latin typeface="Courier New"/>
                <a:ea typeface="Courier New"/>
                <a:cs typeface="Courier New"/>
                <a:sym typeface="Courier New"/>
              </a:rPr>
              <a:t>string</a:t>
            </a:r>
            <a:r>
              <a:rPr lang="en-US" sz="1000">
                <a:solidFill>
                  <a:srgbClr val="CCCCCC"/>
                </a:solidFill>
                <a:highlight>
                  <a:srgbClr val="1F1F1F"/>
                </a:highlight>
                <a:latin typeface="Courier New"/>
                <a:ea typeface="Courier New"/>
                <a:cs typeface="Courier New"/>
                <a:sym typeface="Courier New"/>
              </a:rPr>
              <a:t>;</a:t>
            </a:r>
            <a:endParaRPr sz="10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000">
                <a:solidFill>
                  <a:srgbClr val="CCCCCC"/>
                </a:solidFill>
                <a:highlight>
                  <a:srgbClr val="1F1F1F"/>
                </a:highlight>
                <a:latin typeface="Courier New"/>
                <a:ea typeface="Courier New"/>
                <a:cs typeface="Courier New"/>
                <a:sym typeface="Courier New"/>
              </a:rPr>
              <a:t>}</a:t>
            </a:r>
            <a:endParaRPr sz="10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000">
                <a:solidFill>
                  <a:srgbClr val="569CD6"/>
                </a:solidFill>
                <a:highlight>
                  <a:srgbClr val="1F1F1F"/>
                </a:highlight>
                <a:latin typeface="Courier New"/>
                <a:ea typeface="Courier New"/>
                <a:cs typeface="Courier New"/>
                <a:sym typeface="Courier New"/>
              </a:rPr>
              <a:t>const</a:t>
            </a:r>
            <a:r>
              <a:rPr lang="en-US" sz="1000">
                <a:solidFill>
                  <a:srgbClr val="CCCCCC"/>
                </a:solidFill>
                <a:highlight>
                  <a:srgbClr val="1F1F1F"/>
                </a:highlight>
                <a:latin typeface="Courier New"/>
                <a:ea typeface="Courier New"/>
                <a:cs typeface="Courier New"/>
                <a:sym typeface="Courier New"/>
              </a:rPr>
              <a:t> </a:t>
            </a:r>
            <a:r>
              <a:rPr lang="en-US" sz="1000">
                <a:solidFill>
                  <a:srgbClr val="4FC1FF"/>
                </a:solidFill>
                <a:highlight>
                  <a:srgbClr val="1F1F1F"/>
                </a:highlight>
                <a:latin typeface="Courier New"/>
                <a:ea typeface="Courier New"/>
                <a:cs typeface="Courier New"/>
                <a:sym typeface="Courier New"/>
              </a:rPr>
              <a:t>loginModel</a:t>
            </a:r>
            <a:r>
              <a:rPr lang="en-US" sz="1000">
                <a:solidFill>
                  <a:srgbClr val="CCCCCC"/>
                </a:solidFill>
                <a:highlight>
                  <a:srgbClr val="1F1F1F"/>
                </a:highlight>
                <a:latin typeface="Courier New"/>
                <a:ea typeface="Courier New"/>
                <a:cs typeface="Courier New"/>
                <a:sym typeface="Courier New"/>
              </a:rPr>
              <a:t> </a:t>
            </a:r>
            <a:r>
              <a:rPr lang="en-US" sz="1000">
                <a:solidFill>
                  <a:srgbClr val="D4D4D4"/>
                </a:solidFill>
                <a:highlight>
                  <a:srgbClr val="1F1F1F"/>
                </a:highlight>
                <a:latin typeface="Courier New"/>
                <a:ea typeface="Courier New"/>
                <a:cs typeface="Courier New"/>
                <a:sym typeface="Courier New"/>
              </a:rPr>
              <a:t>=</a:t>
            </a:r>
            <a:r>
              <a:rPr lang="en-US" sz="1000">
                <a:solidFill>
                  <a:srgbClr val="CCCCCC"/>
                </a:solidFill>
                <a:highlight>
                  <a:srgbClr val="1F1F1F"/>
                </a:highlight>
                <a:latin typeface="Courier New"/>
                <a:ea typeface="Courier New"/>
                <a:cs typeface="Courier New"/>
                <a:sym typeface="Courier New"/>
              </a:rPr>
              <a:t> </a:t>
            </a:r>
            <a:r>
              <a:rPr lang="en-US" sz="1000">
                <a:solidFill>
                  <a:srgbClr val="DCDCAA"/>
                </a:solidFill>
                <a:highlight>
                  <a:srgbClr val="1F1F1F"/>
                </a:highlight>
                <a:latin typeface="Courier New"/>
                <a:ea typeface="Courier New"/>
                <a:cs typeface="Courier New"/>
                <a:sym typeface="Courier New"/>
              </a:rPr>
              <a:t>signal</a:t>
            </a:r>
            <a:r>
              <a:rPr lang="en-US" sz="1000">
                <a:solidFill>
                  <a:srgbClr val="CCCCCC"/>
                </a:solidFill>
                <a:highlight>
                  <a:srgbClr val="1F1F1F"/>
                </a:highlight>
                <a:latin typeface="Courier New"/>
                <a:ea typeface="Courier New"/>
                <a:cs typeface="Courier New"/>
                <a:sym typeface="Courier New"/>
              </a:rPr>
              <a:t>&lt;</a:t>
            </a:r>
            <a:r>
              <a:rPr lang="en-US" sz="1000">
                <a:solidFill>
                  <a:srgbClr val="4EC9B0"/>
                </a:solidFill>
                <a:highlight>
                  <a:srgbClr val="1F1F1F"/>
                </a:highlight>
                <a:latin typeface="Courier New"/>
                <a:ea typeface="Courier New"/>
                <a:cs typeface="Courier New"/>
                <a:sym typeface="Courier New"/>
              </a:rPr>
              <a:t>LoginData</a:t>
            </a:r>
            <a:r>
              <a:rPr lang="en-US" sz="1000">
                <a:solidFill>
                  <a:srgbClr val="CCCCCC"/>
                </a:solidFill>
                <a:highlight>
                  <a:srgbClr val="1F1F1F"/>
                </a:highlight>
                <a:latin typeface="Courier New"/>
                <a:ea typeface="Courier New"/>
                <a:cs typeface="Courier New"/>
                <a:sym typeface="Courier New"/>
              </a:rPr>
              <a:t>&gt;({</a:t>
            </a:r>
            <a:endParaRPr sz="10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000">
                <a:solidFill>
                  <a:srgbClr val="CCCCCC"/>
                </a:solidFill>
                <a:highlight>
                  <a:srgbClr val="1F1F1F"/>
                </a:highlight>
                <a:latin typeface="Courier New"/>
                <a:ea typeface="Courier New"/>
                <a:cs typeface="Courier New"/>
                <a:sym typeface="Courier New"/>
              </a:rPr>
              <a:t> </a:t>
            </a:r>
            <a:r>
              <a:rPr lang="en-US" sz="1000">
                <a:solidFill>
                  <a:srgbClr val="9CDCFE"/>
                </a:solidFill>
                <a:highlight>
                  <a:srgbClr val="1F1F1F"/>
                </a:highlight>
                <a:latin typeface="Courier New"/>
                <a:ea typeface="Courier New"/>
                <a:cs typeface="Courier New"/>
                <a:sym typeface="Courier New"/>
              </a:rPr>
              <a:t>email:</a:t>
            </a:r>
            <a:r>
              <a:rPr lang="en-US" sz="1000">
                <a:solidFill>
                  <a:srgbClr val="CCCCCC"/>
                </a:solidFill>
                <a:highlight>
                  <a:srgbClr val="1F1F1F"/>
                </a:highlight>
                <a:latin typeface="Courier New"/>
                <a:ea typeface="Courier New"/>
                <a:cs typeface="Courier New"/>
                <a:sym typeface="Courier New"/>
              </a:rPr>
              <a:t> </a:t>
            </a:r>
            <a:r>
              <a:rPr lang="en-US" sz="1000">
                <a:solidFill>
                  <a:srgbClr val="CE9178"/>
                </a:solidFill>
                <a:highlight>
                  <a:srgbClr val="1F1F1F"/>
                </a:highlight>
                <a:latin typeface="Courier New"/>
                <a:ea typeface="Courier New"/>
                <a:cs typeface="Courier New"/>
                <a:sym typeface="Courier New"/>
              </a:rPr>
              <a:t>''</a:t>
            </a:r>
            <a:r>
              <a:rPr lang="en-US" sz="1000">
                <a:solidFill>
                  <a:srgbClr val="CCCCCC"/>
                </a:solidFill>
                <a:highlight>
                  <a:srgbClr val="1F1F1F"/>
                </a:highlight>
                <a:latin typeface="Courier New"/>
                <a:ea typeface="Courier New"/>
                <a:cs typeface="Courier New"/>
                <a:sym typeface="Courier New"/>
              </a:rPr>
              <a:t>,</a:t>
            </a:r>
            <a:endParaRPr sz="10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000">
                <a:solidFill>
                  <a:srgbClr val="CCCCCC"/>
                </a:solidFill>
                <a:highlight>
                  <a:srgbClr val="1F1F1F"/>
                </a:highlight>
                <a:latin typeface="Courier New"/>
                <a:ea typeface="Courier New"/>
                <a:cs typeface="Courier New"/>
                <a:sym typeface="Courier New"/>
              </a:rPr>
              <a:t> </a:t>
            </a:r>
            <a:r>
              <a:rPr lang="en-US" sz="1000">
                <a:solidFill>
                  <a:srgbClr val="9CDCFE"/>
                </a:solidFill>
                <a:highlight>
                  <a:srgbClr val="1F1F1F"/>
                </a:highlight>
                <a:latin typeface="Courier New"/>
                <a:ea typeface="Courier New"/>
                <a:cs typeface="Courier New"/>
                <a:sym typeface="Courier New"/>
              </a:rPr>
              <a:t>password:</a:t>
            </a:r>
            <a:r>
              <a:rPr lang="en-US" sz="1000">
                <a:solidFill>
                  <a:srgbClr val="CCCCCC"/>
                </a:solidFill>
                <a:highlight>
                  <a:srgbClr val="1F1F1F"/>
                </a:highlight>
                <a:latin typeface="Courier New"/>
                <a:ea typeface="Courier New"/>
                <a:cs typeface="Courier New"/>
                <a:sym typeface="Courier New"/>
              </a:rPr>
              <a:t> </a:t>
            </a:r>
            <a:r>
              <a:rPr lang="en-US" sz="1000">
                <a:solidFill>
                  <a:srgbClr val="CE9178"/>
                </a:solidFill>
                <a:highlight>
                  <a:srgbClr val="1F1F1F"/>
                </a:highlight>
                <a:latin typeface="Courier New"/>
                <a:ea typeface="Courier New"/>
                <a:cs typeface="Courier New"/>
                <a:sym typeface="Courier New"/>
              </a:rPr>
              <a:t>''</a:t>
            </a:r>
            <a:r>
              <a:rPr lang="en-US" sz="1000">
                <a:solidFill>
                  <a:srgbClr val="CCCCCC"/>
                </a:solidFill>
                <a:highlight>
                  <a:srgbClr val="1F1F1F"/>
                </a:highlight>
                <a:latin typeface="Courier New"/>
                <a:ea typeface="Courier New"/>
                <a:cs typeface="Courier New"/>
                <a:sym typeface="Courier New"/>
              </a:rPr>
              <a:t>,</a:t>
            </a:r>
            <a:endParaRPr sz="10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000">
                <a:solidFill>
                  <a:srgbClr val="CCCCCC"/>
                </a:solidFill>
                <a:highlight>
                  <a:srgbClr val="1F1F1F"/>
                </a:highlight>
                <a:latin typeface="Courier New"/>
                <a:ea typeface="Courier New"/>
                <a:cs typeface="Courier New"/>
                <a:sym typeface="Courier New"/>
              </a:rPr>
              <a:t>});</a:t>
            </a:r>
            <a:endParaRPr sz="1000">
              <a:solidFill>
                <a:srgbClr val="CCCCCC"/>
              </a:solidFill>
              <a:highlight>
                <a:srgbClr val="1F1F1F"/>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000">
                <a:solidFill>
                  <a:srgbClr val="569CD6"/>
                </a:solidFill>
                <a:highlight>
                  <a:srgbClr val="1F1F1F"/>
                </a:highlight>
                <a:latin typeface="Courier New"/>
                <a:ea typeface="Courier New"/>
                <a:cs typeface="Courier New"/>
                <a:sym typeface="Courier New"/>
              </a:rPr>
              <a:t>const</a:t>
            </a:r>
            <a:r>
              <a:rPr lang="en-US" sz="1000">
                <a:solidFill>
                  <a:srgbClr val="CCCCCC"/>
                </a:solidFill>
                <a:highlight>
                  <a:srgbClr val="1F1F1F"/>
                </a:highlight>
                <a:latin typeface="Courier New"/>
                <a:ea typeface="Courier New"/>
                <a:cs typeface="Courier New"/>
                <a:sym typeface="Courier New"/>
              </a:rPr>
              <a:t> </a:t>
            </a:r>
            <a:r>
              <a:rPr lang="en-US" sz="1000">
                <a:solidFill>
                  <a:srgbClr val="4FC1FF"/>
                </a:solidFill>
                <a:highlight>
                  <a:srgbClr val="1F1F1F"/>
                </a:highlight>
                <a:latin typeface="Courier New"/>
                <a:ea typeface="Courier New"/>
                <a:cs typeface="Courier New"/>
                <a:sym typeface="Courier New"/>
              </a:rPr>
              <a:t>loginForm</a:t>
            </a:r>
            <a:r>
              <a:rPr lang="en-US" sz="1000">
                <a:solidFill>
                  <a:srgbClr val="CCCCCC"/>
                </a:solidFill>
                <a:highlight>
                  <a:srgbClr val="1F1F1F"/>
                </a:highlight>
                <a:latin typeface="Courier New"/>
                <a:ea typeface="Courier New"/>
                <a:cs typeface="Courier New"/>
                <a:sym typeface="Courier New"/>
              </a:rPr>
              <a:t> </a:t>
            </a:r>
            <a:r>
              <a:rPr lang="en-US" sz="1000">
                <a:solidFill>
                  <a:srgbClr val="D4D4D4"/>
                </a:solidFill>
                <a:highlight>
                  <a:srgbClr val="1F1F1F"/>
                </a:highlight>
                <a:latin typeface="Courier New"/>
                <a:ea typeface="Courier New"/>
                <a:cs typeface="Courier New"/>
                <a:sym typeface="Courier New"/>
              </a:rPr>
              <a:t>=</a:t>
            </a:r>
            <a:r>
              <a:rPr lang="en-US" sz="1000">
                <a:solidFill>
                  <a:srgbClr val="CCCCCC"/>
                </a:solidFill>
                <a:highlight>
                  <a:srgbClr val="1F1F1F"/>
                </a:highlight>
                <a:latin typeface="Courier New"/>
                <a:ea typeface="Courier New"/>
                <a:cs typeface="Courier New"/>
                <a:sym typeface="Courier New"/>
              </a:rPr>
              <a:t> </a:t>
            </a:r>
            <a:r>
              <a:rPr lang="en-US" sz="1000">
                <a:solidFill>
                  <a:srgbClr val="DCDCAA"/>
                </a:solidFill>
                <a:highlight>
                  <a:srgbClr val="1F1F1F"/>
                </a:highlight>
                <a:latin typeface="Courier New"/>
                <a:ea typeface="Courier New"/>
                <a:cs typeface="Courier New"/>
                <a:sym typeface="Courier New"/>
              </a:rPr>
              <a:t>form</a:t>
            </a:r>
            <a:r>
              <a:rPr lang="en-US" sz="1000">
                <a:solidFill>
                  <a:srgbClr val="CCCCCC"/>
                </a:solidFill>
                <a:highlight>
                  <a:srgbClr val="1F1F1F"/>
                </a:highlight>
                <a:latin typeface="Courier New"/>
                <a:ea typeface="Courier New"/>
                <a:cs typeface="Courier New"/>
                <a:sym typeface="Courier New"/>
              </a:rPr>
              <a:t>(</a:t>
            </a:r>
            <a:r>
              <a:rPr lang="en-US" sz="1000">
                <a:solidFill>
                  <a:srgbClr val="4FC1FF"/>
                </a:solidFill>
                <a:highlight>
                  <a:srgbClr val="1F1F1F"/>
                </a:highlight>
                <a:latin typeface="Courier New"/>
                <a:ea typeface="Courier New"/>
                <a:cs typeface="Courier New"/>
                <a:sym typeface="Courier New"/>
              </a:rPr>
              <a:t>loginModel</a:t>
            </a:r>
            <a:r>
              <a:rPr lang="en-US" sz="1000">
                <a:solidFill>
                  <a:srgbClr val="CCCCCC"/>
                </a:solidFill>
                <a:highlight>
                  <a:srgbClr val="1F1F1F"/>
                </a:highlight>
                <a:latin typeface="Courier New"/>
                <a:ea typeface="Courier New"/>
                <a:cs typeface="Courier New"/>
                <a:sym typeface="Courier New"/>
              </a:rPr>
              <a:t>);</a:t>
            </a:r>
            <a:br>
              <a:rPr lang="en-US" sz="1000">
                <a:solidFill>
                  <a:srgbClr val="CCCCCC"/>
                </a:solidFill>
                <a:highlight>
                  <a:srgbClr val="1F1F1F"/>
                </a:highlight>
                <a:latin typeface="Courier New"/>
                <a:ea typeface="Courier New"/>
                <a:cs typeface="Courier New"/>
                <a:sym typeface="Courier New"/>
              </a:rPr>
            </a:br>
            <a:br>
              <a:rPr lang="en-US" sz="1000">
                <a:solidFill>
                  <a:srgbClr val="CCCCCC"/>
                </a:solidFill>
                <a:highlight>
                  <a:srgbClr val="1F1F1F"/>
                </a:highlight>
                <a:latin typeface="Courier New"/>
                <a:ea typeface="Courier New"/>
                <a:cs typeface="Courier New"/>
                <a:sym typeface="Courier New"/>
              </a:rPr>
            </a:br>
            <a:r>
              <a:rPr lang="en-US" sz="1000">
                <a:solidFill>
                  <a:srgbClr val="CCCCCC"/>
                </a:solidFill>
                <a:highlight>
                  <a:srgbClr val="1F1F1F"/>
                </a:highlight>
                <a:latin typeface="Courier New"/>
                <a:ea typeface="Courier New"/>
                <a:cs typeface="Courier New"/>
                <a:sym typeface="Courier New"/>
              </a:rPr>
              <a:t>// HTML</a:t>
            </a:r>
            <a:br>
              <a:rPr lang="en-US" sz="1000">
                <a:solidFill>
                  <a:srgbClr val="CCCCCC"/>
                </a:solidFill>
                <a:highlight>
                  <a:srgbClr val="1F1F1F"/>
                </a:highlight>
                <a:latin typeface="Courier New"/>
                <a:ea typeface="Courier New"/>
                <a:cs typeface="Courier New"/>
                <a:sym typeface="Courier New"/>
              </a:rPr>
            </a:br>
            <a:r>
              <a:rPr lang="en-US" sz="1050">
                <a:solidFill>
                  <a:srgbClr val="E1E4E8"/>
                </a:solidFill>
                <a:highlight>
                  <a:srgbClr val="24292E"/>
                </a:highlight>
                <a:latin typeface="Courier New"/>
                <a:ea typeface="Courier New"/>
                <a:cs typeface="Courier New"/>
                <a:sym typeface="Courier New"/>
              </a:rPr>
              <a:t>&lt;input</a:t>
            </a:r>
            <a:r>
              <a:rPr lang="en-US" sz="1050">
                <a:solidFill>
                  <a:srgbClr val="B392F0"/>
                </a:solidFill>
                <a:highlight>
                  <a:srgbClr val="24292E"/>
                </a:highlight>
                <a:latin typeface="Courier New"/>
                <a:ea typeface="Courier New"/>
                <a:cs typeface="Courier New"/>
                <a:sym typeface="Courier New"/>
              </a:rPr>
              <a:t> type</a:t>
            </a:r>
            <a:r>
              <a:rPr lang="en-US" sz="1050">
                <a:solidFill>
                  <a:srgbClr val="E1E4E8"/>
                </a:solidFill>
                <a:highlight>
                  <a:srgbClr val="24292E"/>
                </a:highlight>
                <a:latin typeface="Courier New"/>
                <a:ea typeface="Courier New"/>
                <a:cs typeface="Courier New"/>
                <a:sym typeface="Courier New"/>
              </a:rPr>
              <a:t>=</a:t>
            </a:r>
            <a:r>
              <a:rPr lang="en-US" sz="1050">
                <a:solidFill>
                  <a:srgbClr val="9ECBFF"/>
                </a:solidFill>
                <a:highlight>
                  <a:srgbClr val="24292E"/>
                </a:highlight>
                <a:latin typeface="Courier New"/>
                <a:ea typeface="Courier New"/>
                <a:cs typeface="Courier New"/>
                <a:sym typeface="Courier New"/>
              </a:rPr>
              <a:t>"text"</a:t>
            </a:r>
            <a:r>
              <a:rPr lang="en-US" sz="1050">
                <a:solidFill>
                  <a:srgbClr val="B392F0"/>
                </a:solidFill>
                <a:highlight>
                  <a:srgbClr val="24292E"/>
                </a:highlight>
                <a:latin typeface="Courier New"/>
                <a:ea typeface="Courier New"/>
                <a:cs typeface="Courier New"/>
                <a:sym typeface="Courier New"/>
              </a:rPr>
              <a:t> [field]</a:t>
            </a:r>
            <a:r>
              <a:rPr lang="en-US" sz="1050">
                <a:solidFill>
                  <a:srgbClr val="E1E4E8"/>
                </a:solidFill>
                <a:highlight>
                  <a:srgbClr val="24292E"/>
                </a:highlight>
                <a:latin typeface="Courier New"/>
                <a:ea typeface="Courier New"/>
                <a:cs typeface="Courier New"/>
                <a:sym typeface="Courier New"/>
              </a:rPr>
              <a:t>=</a:t>
            </a:r>
            <a:r>
              <a:rPr lang="en-US" sz="1050">
                <a:solidFill>
                  <a:srgbClr val="9ECBFF"/>
                </a:solidFill>
                <a:highlight>
                  <a:srgbClr val="24292E"/>
                </a:highlight>
                <a:latin typeface="Courier New"/>
                <a:ea typeface="Courier New"/>
                <a:cs typeface="Courier New"/>
                <a:sym typeface="Courier New"/>
              </a:rPr>
              <a:t>"loginForm.name"</a:t>
            </a:r>
            <a:r>
              <a:rPr lang="en-US" sz="1050">
                <a:solidFill>
                  <a:srgbClr val="E1E4E8"/>
                </a:solidFill>
                <a:highlight>
                  <a:srgbClr val="24292E"/>
                </a:highlight>
                <a:latin typeface="Courier New"/>
                <a:ea typeface="Courier New"/>
                <a:cs typeface="Courier New"/>
                <a:sym typeface="Courier New"/>
              </a:rPr>
              <a:t> /&gt;</a:t>
            </a:r>
            <a:endParaRPr sz="1050">
              <a:solidFill>
                <a:srgbClr val="E1E4E8"/>
              </a:solidFill>
              <a:highlight>
                <a:srgbClr val="24292E"/>
              </a:highlight>
              <a:latin typeface="Courier New"/>
              <a:ea typeface="Courier New"/>
              <a:cs typeface="Courier New"/>
              <a:sym typeface="Courier New"/>
            </a:endParaRPr>
          </a:p>
          <a:p>
            <a:pPr indent="0" lvl="0" marL="0" rtl="0" algn="l">
              <a:lnSpc>
                <a:spcPct val="150000"/>
              </a:lnSpc>
              <a:spcBef>
                <a:spcPts val="0"/>
              </a:spcBef>
              <a:spcAft>
                <a:spcPts val="0"/>
              </a:spcAft>
              <a:buNone/>
            </a:pPr>
            <a:r>
              <a:rPr lang="en-US" sz="1050">
                <a:solidFill>
                  <a:srgbClr val="E1E4E8"/>
                </a:solidFill>
                <a:highlight>
                  <a:srgbClr val="24292E"/>
                </a:highlight>
                <a:latin typeface="Courier New"/>
                <a:ea typeface="Courier New"/>
                <a:cs typeface="Courier New"/>
                <a:sym typeface="Courier New"/>
              </a:rPr>
              <a:t>&lt;input</a:t>
            </a:r>
            <a:r>
              <a:rPr lang="en-US" sz="1050">
                <a:solidFill>
                  <a:srgbClr val="B392F0"/>
                </a:solidFill>
                <a:highlight>
                  <a:srgbClr val="24292E"/>
                </a:highlight>
                <a:latin typeface="Courier New"/>
                <a:ea typeface="Courier New"/>
                <a:cs typeface="Courier New"/>
                <a:sym typeface="Courier New"/>
              </a:rPr>
              <a:t> type</a:t>
            </a:r>
            <a:r>
              <a:rPr lang="en-US" sz="1050">
                <a:solidFill>
                  <a:srgbClr val="E1E4E8"/>
                </a:solidFill>
                <a:highlight>
                  <a:srgbClr val="24292E"/>
                </a:highlight>
                <a:latin typeface="Courier New"/>
                <a:ea typeface="Courier New"/>
                <a:cs typeface="Courier New"/>
                <a:sym typeface="Courier New"/>
              </a:rPr>
              <a:t>=</a:t>
            </a:r>
            <a:r>
              <a:rPr lang="en-US" sz="1050">
                <a:solidFill>
                  <a:srgbClr val="9ECBFF"/>
                </a:solidFill>
                <a:highlight>
                  <a:srgbClr val="24292E"/>
                </a:highlight>
                <a:latin typeface="Courier New"/>
                <a:ea typeface="Courier New"/>
                <a:cs typeface="Courier New"/>
                <a:sym typeface="Courier New"/>
              </a:rPr>
              <a:t>"email"</a:t>
            </a:r>
            <a:r>
              <a:rPr lang="en-US" sz="1050">
                <a:solidFill>
                  <a:srgbClr val="B392F0"/>
                </a:solidFill>
                <a:highlight>
                  <a:srgbClr val="24292E"/>
                </a:highlight>
                <a:latin typeface="Courier New"/>
                <a:ea typeface="Courier New"/>
                <a:cs typeface="Courier New"/>
                <a:sym typeface="Courier New"/>
              </a:rPr>
              <a:t> [field]</a:t>
            </a:r>
            <a:r>
              <a:rPr lang="en-US" sz="1050">
                <a:solidFill>
                  <a:srgbClr val="E1E4E8"/>
                </a:solidFill>
                <a:highlight>
                  <a:srgbClr val="24292E"/>
                </a:highlight>
                <a:latin typeface="Courier New"/>
                <a:ea typeface="Courier New"/>
                <a:cs typeface="Courier New"/>
                <a:sym typeface="Courier New"/>
              </a:rPr>
              <a:t>=</a:t>
            </a:r>
            <a:r>
              <a:rPr lang="en-US" sz="1050">
                <a:solidFill>
                  <a:srgbClr val="9ECBFF"/>
                </a:solidFill>
                <a:highlight>
                  <a:srgbClr val="24292E"/>
                </a:highlight>
                <a:latin typeface="Courier New"/>
                <a:ea typeface="Courier New"/>
                <a:cs typeface="Courier New"/>
                <a:sym typeface="Courier New"/>
              </a:rPr>
              <a:t>"loginForm.email"</a:t>
            </a:r>
            <a:r>
              <a:rPr lang="en-US" sz="1050">
                <a:solidFill>
                  <a:srgbClr val="E1E4E8"/>
                </a:solidFill>
                <a:highlight>
                  <a:srgbClr val="24292E"/>
                </a:highlight>
                <a:latin typeface="Courier New"/>
                <a:ea typeface="Courier New"/>
                <a:cs typeface="Courier New"/>
                <a:sym typeface="Courier New"/>
              </a:rPr>
              <a:t> /&gt;</a:t>
            </a:r>
            <a:endParaRPr sz="1050">
              <a:solidFill>
                <a:srgbClr val="E1E4E8"/>
              </a:solidFill>
              <a:highlight>
                <a:srgbClr val="24292E"/>
              </a:highlight>
              <a:latin typeface="Courier New"/>
              <a:ea typeface="Courier New"/>
              <a:cs typeface="Courier New"/>
              <a:sym typeface="Courier New"/>
            </a:endParaRPr>
          </a:p>
          <a:p>
            <a:pPr indent="0" lvl="0" marL="0" rtl="0" algn="l">
              <a:lnSpc>
                <a:spcPct val="150000"/>
              </a:lnSpc>
              <a:spcBef>
                <a:spcPts val="0"/>
              </a:spcBef>
              <a:spcAft>
                <a:spcPts val="0"/>
              </a:spcAft>
              <a:buNone/>
            </a:pPr>
            <a:r>
              <a:t/>
            </a:r>
            <a:endParaRPr sz="1000">
              <a:solidFill>
                <a:srgbClr val="CCCCCC"/>
              </a:solidFill>
              <a:highlight>
                <a:srgbClr val="1F1F1F"/>
              </a:highlight>
              <a:latin typeface="Courier New"/>
              <a:ea typeface="Courier New"/>
              <a:cs typeface="Courier New"/>
              <a:sym typeface="Courier New"/>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5"/>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If you want to dive in yourself…</a:t>
            </a:r>
            <a:endParaRPr/>
          </a:p>
        </p:txBody>
      </p:sp>
      <p:sp>
        <p:nvSpPr>
          <p:cNvPr id="621" name="Google Shape;621;p55"/>
          <p:cNvSpPr txBox="1"/>
          <p:nvPr/>
        </p:nvSpPr>
        <p:spPr>
          <a:xfrm>
            <a:off x="315950" y="1069975"/>
            <a:ext cx="8521800" cy="255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Most of the reactive code can be found in </a:t>
            </a:r>
            <a:r>
              <a:rPr b="1" lang="en-US" sz="1800">
                <a:solidFill>
                  <a:schemeClr val="dk1"/>
                </a:solidFill>
                <a:latin typeface="Poppins"/>
                <a:ea typeface="Poppins"/>
                <a:cs typeface="Poppins"/>
                <a:sym typeface="Poppins"/>
              </a:rPr>
              <a:t>/packages/core/primitives/signals</a:t>
            </a:r>
            <a:endParaRPr b="1"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Wrappers for common usage of signals are in</a:t>
            </a:r>
            <a:br>
              <a:rPr lang="en-US" sz="1800">
                <a:solidFill>
                  <a:schemeClr val="dk1"/>
                </a:solidFill>
                <a:latin typeface="Poppins"/>
                <a:ea typeface="Poppins"/>
                <a:cs typeface="Poppins"/>
                <a:sym typeface="Poppins"/>
              </a:rPr>
            </a:br>
            <a:r>
              <a:rPr b="1" lang="en-US" sz="1800">
                <a:solidFill>
                  <a:schemeClr val="dk1"/>
                </a:solidFill>
                <a:latin typeface="Poppins"/>
                <a:ea typeface="Poppins"/>
                <a:cs typeface="Poppins"/>
                <a:sym typeface="Poppins"/>
              </a:rPr>
              <a:t>/packages/core/src/render3/reactivity</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If you’re brave enough and see a use-case, you could even implement your own custom signals on top of this.</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For example, why not try something with WebSockets?</a:t>
            </a:r>
            <a:endParaRPr sz="1800">
              <a:solidFill>
                <a:schemeClr val="dk1"/>
              </a:solidFill>
              <a:latin typeface="Poppins"/>
              <a:ea typeface="Poppins"/>
              <a:cs typeface="Poppins"/>
              <a:sym typeface="Poppins"/>
            </a:endParaRPr>
          </a:p>
        </p:txBody>
      </p:sp>
      <p:sp>
        <p:nvSpPr>
          <p:cNvPr id="622" name="Google Shape;622;p55"/>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56"/>
          <p:cNvSpPr txBox="1"/>
          <p:nvPr>
            <p:ph type="title"/>
          </p:nvPr>
        </p:nvSpPr>
        <p:spPr>
          <a:xfrm>
            <a:off x="305991" y="2053126"/>
            <a:ext cx="8532000" cy="5541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b="0" lang="en-US"/>
              <a:t>Q&amp;A</a:t>
            </a:r>
            <a:endParaRPr b="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57"/>
          <p:cNvSpPr txBox="1"/>
          <p:nvPr>
            <p:ph type="title"/>
          </p:nvPr>
        </p:nvSpPr>
        <p:spPr>
          <a:xfrm>
            <a:off x="305991" y="2735036"/>
            <a:ext cx="8532000" cy="5541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b="0" lang="en-US"/>
              <a:t>Thank you.</a:t>
            </a:r>
            <a:endParaRPr b="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Workarounds for state</a:t>
            </a:r>
            <a:endParaRPr/>
          </a:p>
        </p:txBody>
      </p:sp>
      <p:sp>
        <p:nvSpPr>
          <p:cNvPr id="83" name="Google Shape;83;p15"/>
          <p:cNvSpPr txBox="1"/>
          <p:nvPr/>
        </p:nvSpPr>
        <p:spPr>
          <a:xfrm>
            <a:off x="315950" y="1069975"/>
            <a:ext cx="8521800" cy="200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State management libraries centered around redux</a:t>
            </a:r>
            <a:endParaRPr sz="1800">
              <a:solidFill>
                <a:schemeClr val="dk1"/>
              </a:solidFill>
              <a:latin typeface="Poppins"/>
              <a:ea typeface="Poppins"/>
              <a:cs typeface="Poppins"/>
              <a:sym typeface="Poppins"/>
            </a:endParaRPr>
          </a:p>
          <a:p>
            <a:pPr indent="-342900" lvl="0" marL="457200" marR="0" rtl="0" algn="l">
              <a:lnSpc>
                <a:spcPct val="100000"/>
              </a:lnSpc>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ngrx</a:t>
            </a:r>
            <a:endParaRPr sz="1800">
              <a:solidFill>
                <a:schemeClr val="dk1"/>
              </a:solidFill>
              <a:latin typeface="Poppins"/>
              <a:ea typeface="Poppins"/>
              <a:cs typeface="Poppins"/>
              <a:sym typeface="Poppins"/>
            </a:endParaRPr>
          </a:p>
          <a:p>
            <a:pPr indent="-342900" lvl="0" marL="457200" marR="0" rtl="0" algn="l">
              <a:lnSpc>
                <a:spcPct val="100000"/>
              </a:lnSpc>
              <a:spcBef>
                <a:spcPts val="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ngxs</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Other state management libraries</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Or DIY solutions with services</a:t>
            </a:r>
            <a:endParaRPr sz="1800">
              <a:solidFill>
                <a:schemeClr val="dk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05991" y="2017752"/>
            <a:ext cx="8532000" cy="11082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b="0" lang="en-US"/>
              <a:t>Signals: </a:t>
            </a:r>
            <a:endParaRPr b="0"/>
          </a:p>
          <a:p>
            <a:pPr indent="0" lvl="0" marL="0" rtl="0" algn="ctr">
              <a:lnSpc>
                <a:spcPct val="100000"/>
              </a:lnSpc>
              <a:spcBef>
                <a:spcPts val="0"/>
              </a:spcBef>
              <a:spcAft>
                <a:spcPts val="0"/>
              </a:spcAft>
              <a:buNone/>
            </a:pPr>
            <a:r>
              <a:rPr b="0" lang="en-US"/>
              <a:t>A new* reactive primitive</a:t>
            </a:r>
            <a:endParaRPr b="0"/>
          </a:p>
        </p:txBody>
      </p:sp>
      <p:sp>
        <p:nvSpPr>
          <p:cNvPr id="89" name="Google Shape;89;p16"/>
          <p:cNvSpPr txBox="1"/>
          <p:nvPr>
            <p:ph type="title"/>
          </p:nvPr>
        </p:nvSpPr>
        <p:spPr>
          <a:xfrm>
            <a:off x="425191" y="4216277"/>
            <a:ext cx="8532000" cy="7389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None/>
            </a:pPr>
            <a:r>
              <a:rPr b="0" lang="en-US" sz="1200"/>
              <a:t>* Calling Angular v17 new is a stretch but chances are you’re working on enterprise software so you’re probably stuck with ancient versions of Angular anyways so it might indeed be new for you. Surely you’ve already convinced management you need to migrate away from AngularJS by now, right? What do you mean you’re still using JQuery?</a:t>
            </a:r>
            <a:endParaRPr b="0"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What’s the hype about signals?</a:t>
            </a:r>
            <a:endParaRPr/>
          </a:p>
        </p:txBody>
      </p:sp>
      <p:sp>
        <p:nvSpPr>
          <p:cNvPr id="95" name="Google Shape;95;p17"/>
          <p:cNvSpPr txBox="1"/>
          <p:nvPr/>
        </p:nvSpPr>
        <p:spPr>
          <a:xfrm>
            <a:off x="315950" y="1069975"/>
            <a:ext cx="8521800" cy="296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Signals are lazily evaluated (unless they’re live)</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Computed signals are memoized</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They’re highly performant</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They come included with Angular</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They use the Angular Injection Context and thus can be garbage collected automatically (because we all sometimes forget to unsubscribe, right?)</a:t>
            </a:r>
            <a:endParaRPr sz="1800">
              <a:solidFill>
                <a:schemeClr val="dk1"/>
              </a:solidFill>
              <a:latin typeface="Poppins"/>
              <a:ea typeface="Poppins"/>
              <a:cs typeface="Poppins"/>
              <a:sym typeface="Poppins"/>
            </a:endParaRPr>
          </a:p>
          <a:p>
            <a:pPr indent="0" lvl="0" marL="0" marR="0" rtl="0" algn="l">
              <a:lnSpc>
                <a:spcPct val="100000"/>
              </a:lnSpc>
              <a:spcBef>
                <a:spcPts val="1600"/>
              </a:spcBef>
              <a:spcAft>
                <a:spcPts val="0"/>
              </a:spcAft>
              <a:buNone/>
            </a:pPr>
            <a:r>
              <a:rPr lang="en-US" sz="1800">
                <a:solidFill>
                  <a:schemeClr val="dk1"/>
                </a:solidFill>
                <a:latin typeface="Poppins"/>
                <a:ea typeface="Poppins"/>
                <a:cs typeface="Poppins"/>
                <a:sym typeface="Poppins"/>
              </a:rPr>
              <a:t>Oh and…</a:t>
            </a:r>
            <a:endParaRPr sz="1800">
              <a:solidFill>
                <a:schemeClr val="dk1"/>
              </a:solidFill>
              <a:latin typeface="Poppins"/>
              <a:ea typeface="Poppins"/>
              <a:cs typeface="Poppins"/>
              <a:sym typeface="Poppins"/>
            </a:endParaRPr>
          </a:p>
        </p:txBody>
      </p:sp>
      <p:sp>
        <p:nvSpPr>
          <p:cNvPr id="96" name="Google Shape;96;p17"/>
          <p:cNvSpPr txBox="1"/>
          <p:nvPr/>
        </p:nvSpPr>
        <p:spPr>
          <a:xfrm>
            <a:off x="306000" y="4728675"/>
            <a:ext cx="8521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600"/>
              </a:spcBef>
              <a:spcAft>
                <a:spcPts val="0"/>
              </a:spcAft>
              <a:buNone/>
            </a:pPr>
            <a:r>
              <a:t/>
            </a:r>
            <a:endParaRPr baseline="30000" sz="1000">
              <a:solidFill>
                <a:schemeClr val="dk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05991" y="276227"/>
            <a:ext cx="8532000" cy="46176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None/>
            </a:pPr>
            <a:r>
              <a:rPr b="0" lang="en-US" sz="10000"/>
              <a:t>FREAKING</a:t>
            </a:r>
            <a:endParaRPr b="0" sz="10000"/>
          </a:p>
          <a:p>
            <a:pPr indent="0" lvl="0" marL="0" rtl="0" algn="l">
              <a:lnSpc>
                <a:spcPct val="100000"/>
              </a:lnSpc>
              <a:spcBef>
                <a:spcPts val="0"/>
              </a:spcBef>
              <a:spcAft>
                <a:spcPts val="0"/>
              </a:spcAft>
              <a:buNone/>
            </a:pPr>
            <a:r>
              <a:rPr b="0" lang="en-US" sz="10000"/>
              <a:t>AWESOME</a:t>
            </a:r>
            <a:endParaRPr b="0" sz="10000"/>
          </a:p>
          <a:p>
            <a:pPr indent="0" lvl="0" marL="0" rtl="0" algn="l">
              <a:lnSpc>
                <a:spcPct val="100000"/>
              </a:lnSpc>
              <a:spcBef>
                <a:spcPts val="0"/>
              </a:spcBef>
              <a:spcAft>
                <a:spcPts val="0"/>
              </a:spcAft>
              <a:buNone/>
            </a:pPr>
            <a:r>
              <a:rPr b="0" lang="en-US" sz="10000"/>
              <a:t>DEVTOOLS</a:t>
            </a:r>
            <a:endParaRPr b="0" sz="10000"/>
          </a:p>
        </p:txBody>
      </p:sp>
      <p:pic>
        <p:nvPicPr>
          <p:cNvPr id="102" name="Google Shape;102;p18" title="Screenshot 2025-12-02 at 15.31.11.png"/>
          <p:cNvPicPr preferRelativeResize="0"/>
          <p:nvPr/>
        </p:nvPicPr>
        <p:blipFill>
          <a:blip r:embed="rId3">
            <a:alphaModFix/>
          </a:blip>
          <a:stretch>
            <a:fillRect/>
          </a:stretch>
        </p:blipFill>
        <p:spPr>
          <a:xfrm>
            <a:off x="22464" y="708324"/>
            <a:ext cx="9088323" cy="37498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05991" y="277728"/>
            <a:ext cx="7945500" cy="24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0" lang="en-US"/>
              <a:t>Types of Signals &gt; signal / WritableSignal</a:t>
            </a:r>
            <a:endParaRPr/>
          </a:p>
        </p:txBody>
      </p:sp>
      <p:sp>
        <p:nvSpPr>
          <p:cNvPr id="108" name="Google Shape;108;p19"/>
          <p:cNvSpPr txBox="1"/>
          <p:nvPr/>
        </p:nvSpPr>
        <p:spPr>
          <a:xfrm>
            <a:off x="306150" y="816700"/>
            <a:ext cx="8531700" cy="1293000"/>
          </a:xfrm>
          <a:prstGeom prst="rect">
            <a:avLst/>
          </a:prstGeom>
          <a:solidFill>
            <a:srgbClr val="1F1F1F"/>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1800">
                <a:solidFill>
                  <a:srgbClr val="569CD6"/>
                </a:solidFill>
                <a:highlight>
                  <a:srgbClr val="1F1F1F"/>
                </a:highlight>
                <a:latin typeface="Courier New"/>
                <a:ea typeface="Courier New"/>
                <a:cs typeface="Courier New"/>
                <a:sym typeface="Courier New"/>
              </a:rPr>
              <a:t>function</a:t>
            </a:r>
            <a:r>
              <a:rPr lang="en-US" sz="1800">
                <a:solidFill>
                  <a:srgbClr val="CCCCCC"/>
                </a:solidFill>
                <a:highlight>
                  <a:srgbClr val="1F1F1F"/>
                </a:highlight>
                <a:latin typeface="Courier New"/>
                <a:ea typeface="Courier New"/>
                <a:cs typeface="Courier New"/>
                <a:sym typeface="Courier New"/>
              </a:rPr>
              <a:t> </a:t>
            </a:r>
            <a:r>
              <a:rPr lang="en-US" sz="1800">
                <a:solidFill>
                  <a:srgbClr val="DCDCAA"/>
                </a:solidFill>
                <a:highlight>
                  <a:srgbClr val="1F1F1F"/>
                </a:highlight>
                <a:latin typeface="Courier New"/>
                <a:ea typeface="Courier New"/>
                <a:cs typeface="Courier New"/>
                <a:sym typeface="Courier New"/>
              </a:rPr>
              <a:t>signal</a:t>
            </a:r>
            <a:r>
              <a:rPr lang="en-US" sz="1800">
                <a:solidFill>
                  <a:srgbClr val="CCCCCC"/>
                </a:solidFill>
                <a:highlight>
                  <a:srgbClr val="1F1F1F"/>
                </a:highlight>
                <a:latin typeface="Courier New"/>
                <a:ea typeface="Courier New"/>
                <a:cs typeface="Courier New"/>
                <a:sym typeface="Courier New"/>
              </a:rPr>
              <a:t>&lt;</a:t>
            </a:r>
            <a:r>
              <a:rPr lang="en-US" sz="1800">
                <a:solidFill>
                  <a:srgbClr val="4EC9B0"/>
                </a:solidFill>
                <a:highlight>
                  <a:srgbClr val="1F1F1F"/>
                </a:highlight>
                <a:latin typeface="Courier New"/>
                <a:ea typeface="Courier New"/>
                <a:cs typeface="Courier New"/>
                <a:sym typeface="Courier New"/>
              </a:rPr>
              <a:t>T</a:t>
            </a:r>
            <a:r>
              <a:rPr lang="en-US" sz="1800">
                <a:solidFill>
                  <a:srgbClr val="CCCCCC"/>
                </a:solidFill>
                <a:highlight>
                  <a:srgbClr val="1F1F1F"/>
                </a:highlight>
                <a:latin typeface="Courier New"/>
                <a:ea typeface="Courier New"/>
                <a:cs typeface="Courier New"/>
                <a:sym typeface="Courier New"/>
              </a:rPr>
              <a:t>&gt;(</a:t>
            </a:r>
            <a:br>
              <a:rPr lang="en-US" sz="1800">
                <a:solidFill>
                  <a:srgbClr val="CCCCCC"/>
                </a:solidFill>
                <a:highlight>
                  <a:srgbClr val="1F1F1F"/>
                </a:highlight>
                <a:latin typeface="Courier New"/>
                <a:ea typeface="Courier New"/>
                <a:cs typeface="Courier New"/>
                <a:sym typeface="Courier New"/>
              </a:rPr>
            </a:br>
            <a:r>
              <a:rPr lang="en-US" sz="1800">
                <a:solidFill>
                  <a:srgbClr val="CCCCCC"/>
                </a:solidFill>
                <a:highlight>
                  <a:srgbClr val="1F1F1F"/>
                </a:highlight>
                <a:latin typeface="Courier New"/>
                <a:ea typeface="Courier New"/>
                <a:cs typeface="Courier New"/>
                <a:sym typeface="Courier New"/>
              </a:rPr>
              <a:t>  </a:t>
            </a:r>
            <a:r>
              <a:rPr lang="en-US" sz="1800">
                <a:solidFill>
                  <a:srgbClr val="9CDCFE"/>
                </a:solidFill>
                <a:highlight>
                  <a:srgbClr val="1F1F1F"/>
                </a:highlight>
                <a:latin typeface="Courier New"/>
                <a:ea typeface="Courier New"/>
                <a:cs typeface="Courier New"/>
                <a:sym typeface="Courier New"/>
              </a:rPr>
              <a:t>initialValue</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T</a:t>
            </a:r>
            <a:br>
              <a:rPr lang="en-US" sz="1800">
                <a:solidFill>
                  <a:srgbClr val="CCCCCC"/>
                </a:solidFill>
                <a:highlight>
                  <a:srgbClr val="1F1F1F"/>
                </a:highlight>
                <a:latin typeface="Courier New"/>
                <a:ea typeface="Courier New"/>
                <a:cs typeface="Courier New"/>
                <a:sym typeface="Courier New"/>
              </a:rPr>
            </a:br>
            <a:r>
              <a:rPr lang="en-US" sz="1800">
                <a:solidFill>
                  <a:srgbClr val="CCCCCC"/>
                </a:solidFill>
                <a:highlight>
                  <a:srgbClr val="1F1F1F"/>
                </a:highlight>
                <a:latin typeface="Courier New"/>
                <a:ea typeface="Courier New"/>
                <a:cs typeface="Courier New"/>
                <a:sym typeface="Courier New"/>
              </a:rPr>
              <a:t>)</a:t>
            </a:r>
            <a:r>
              <a:rPr lang="en-US" sz="1800">
                <a:solidFill>
                  <a:srgbClr val="D4D4D4"/>
                </a:solidFill>
                <a:highlight>
                  <a:srgbClr val="1F1F1F"/>
                </a:highlight>
                <a:latin typeface="Courier New"/>
                <a:ea typeface="Courier New"/>
                <a:cs typeface="Courier New"/>
                <a:sym typeface="Courier New"/>
              </a:rPr>
              <a:t>:</a:t>
            </a:r>
            <a:r>
              <a:rPr lang="en-US" sz="1800">
                <a:solidFill>
                  <a:srgbClr val="CCCCCC"/>
                </a:solidFill>
                <a:highlight>
                  <a:srgbClr val="1F1F1F"/>
                </a:highlight>
                <a:latin typeface="Courier New"/>
                <a:ea typeface="Courier New"/>
                <a:cs typeface="Courier New"/>
                <a:sym typeface="Courier New"/>
              </a:rPr>
              <a:t> </a:t>
            </a:r>
            <a:r>
              <a:rPr lang="en-US" sz="1800">
                <a:solidFill>
                  <a:srgbClr val="4EC9B0"/>
                </a:solidFill>
                <a:highlight>
                  <a:srgbClr val="1F1F1F"/>
                </a:highlight>
                <a:latin typeface="Courier New"/>
                <a:ea typeface="Courier New"/>
                <a:cs typeface="Courier New"/>
                <a:sym typeface="Courier New"/>
              </a:rPr>
              <a:t>WritableSignal</a:t>
            </a:r>
            <a:r>
              <a:rPr lang="en-US" sz="1800">
                <a:solidFill>
                  <a:srgbClr val="CCCCCC"/>
                </a:solidFill>
                <a:highlight>
                  <a:srgbClr val="1F1F1F"/>
                </a:highlight>
                <a:latin typeface="Courier New"/>
                <a:ea typeface="Courier New"/>
                <a:cs typeface="Courier New"/>
                <a:sym typeface="Courier New"/>
              </a:rPr>
              <a:t>&lt;</a:t>
            </a:r>
            <a:r>
              <a:rPr lang="en-US" sz="1800">
                <a:solidFill>
                  <a:srgbClr val="4EC9B0"/>
                </a:solidFill>
                <a:highlight>
                  <a:srgbClr val="1F1F1F"/>
                </a:highlight>
                <a:latin typeface="Courier New"/>
                <a:ea typeface="Courier New"/>
                <a:cs typeface="Courier New"/>
                <a:sym typeface="Courier New"/>
              </a:rPr>
              <a:t>T</a:t>
            </a:r>
            <a:r>
              <a:rPr lang="en-US" sz="1800">
                <a:solidFill>
                  <a:srgbClr val="CCCCCC"/>
                </a:solidFill>
                <a:highlight>
                  <a:srgbClr val="1F1F1F"/>
                </a:highlight>
                <a:latin typeface="Courier New"/>
                <a:ea typeface="Courier New"/>
                <a:cs typeface="Courier New"/>
                <a:sym typeface="Courier New"/>
              </a:rPr>
              <a:t>&gt;</a:t>
            </a:r>
            <a:endParaRPr sz="1800">
              <a:solidFill>
                <a:schemeClr val="dk1"/>
              </a:solidFill>
              <a:latin typeface="Poppins"/>
              <a:ea typeface="Poppins"/>
              <a:cs typeface="Poppins"/>
              <a:sym typeface="Poppins"/>
            </a:endParaRPr>
          </a:p>
        </p:txBody>
      </p:sp>
      <p:sp>
        <p:nvSpPr>
          <p:cNvPr id="109" name="Google Shape;109;p19"/>
          <p:cNvSpPr txBox="1"/>
          <p:nvPr/>
        </p:nvSpPr>
        <p:spPr>
          <a:xfrm>
            <a:off x="306150" y="2779625"/>
            <a:ext cx="8531700" cy="1775100"/>
          </a:xfrm>
          <a:prstGeom prst="rect">
            <a:avLst/>
          </a:prstGeom>
          <a:solidFill>
            <a:schemeClr val="lt1"/>
          </a:solidFill>
          <a:ln>
            <a:noFill/>
          </a:ln>
        </p:spPr>
        <p:txBody>
          <a:bodyPr anchorCtr="0" anchor="t" bIns="91425" lIns="91425" spcFirstLastPara="1" rIns="91425" wrap="square" tIns="91425">
            <a:spAutoFit/>
          </a:bodyPr>
          <a:lstStyle/>
          <a:p>
            <a:pPr indent="-342900" lvl="0" marL="457200" rtl="0" algn="l">
              <a:spcBef>
                <a:spcPts val="160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Initial value</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Can be written to hence returning a WritableSignal</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Can be changed via set(newValue)</a:t>
            </a:r>
            <a:endParaRPr sz="18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US" sz="1800">
                <a:solidFill>
                  <a:schemeClr val="dk1"/>
                </a:solidFill>
                <a:latin typeface="Poppins"/>
                <a:ea typeface="Poppins"/>
                <a:cs typeface="Poppins"/>
                <a:sym typeface="Poppins"/>
              </a:rPr>
              <a:t>Can be derived via update(oldValue =&gt; oldValue + myChange)</a:t>
            </a:r>
            <a:endParaRPr sz="1800">
              <a:solidFill>
                <a:schemeClr val="dk1"/>
              </a:solidFill>
              <a:latin typeface="Poppins"/>
              <a:ea typeface="Poppins"/>
              <a:cs typeface="Poppins"/>
              <a:sym typeface="Poppins"/>
            </a:endParaRPr>
          </a:p>
          <a:p>
            <a:pPr indent="0" lvl="0" marL="0" rtl="0" algn="l">
              <a:spcBef>
                <a:spcPts val="1600"/>
              </a:spcBef>
              <a:spcAft>
                <a:spcPts val="0"/>
              </a:spcAft>
              <a:buNone/>
            </a:pPr>
            <a:r>
              <a:rPr lang="en-US" sz="1800">
                <a:solidFill>
                  <a:schemeClr val="dk1"/>
                </a:solidFill>
                <a:latin typeface="Poppins"/>
                <a:ea typeface="Poppins"/>
                <a:cs typeface="Poppins"/>
                <a:sym typeface="Poppins"/>
              </a:rPr>
              <a:t>Similar to the RxJS BehaviorSubject</a:t>
            </a:r>
            <a:endParaRPr sz="1800">
              <a:solidFill>
                <a:schemeClr val="dk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Celonis Template 2024">
  <a:themeElements>
    <a:clrScheme name="Celonis">
      <a:dk1>
        <a:srgbClr val="000000"/>
      </a:dk1>
      <a:lt1>
        <a:srgbClr val="FFFFFF"/>
      </a:lt1>
      <a:dk2>
        <a:srgbClr val="000143"/>
      </a:dk2>
      <a:lt2>
        <a:srgbClr val="0028FF"/>
      </a:lt2>
      <a:accent1>
        <a:srgbClr val="5CFE50"/>
      </a:accent1>
      <a:accent2>
        <a:srgbClr val="00DCFF"/>
      </a:accent2>
      <a:accent3>
        <a:srgbClr val="B6FE76"/>
      </a:accent3>
      <a:accent4>
        <a:srgbClr val="EDFF61"/>
      </a:accent4>
      <a:accent5>
        <a:srgbClr val="7E8383"/>
      </a:accent5>
      <a:accent6>
        <a:srgbClr val="464650"/>
      </a:accent6>
      <a:hlink>
        <a:srgbClr val="0028FF"/>
      </a:hlink>
      <a:folHlink>
        <a:srgbClr val="00DC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